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notesMasterIdLst>
    <p:notesMasterId r:id="rId18"/>
  </p:notesMasterIdLst>
  <p:sldIdLst>
    <p:sldId id="256" r:id="rId5"/>
    <p:sldId id="257" r:id="rId6"/>
    <p:sldId id="259" r:id="rId7"/>
    <p:sldId id="258" r:id="rId8"/>
    <p:sldId id="262" r:id="rId9"/>
    <p:sldId id="263" r:id="rId10"/>
    <p:sldId id="267" r:id="rId11"/>
    <p:sldId id="268" r:id="rId12"/>
    <p:sldId id="269" r:id="rId13"/>
    <p:sldId id="270" r:id="rId14"/>
    <p:sldId id="271" r:id="rId15"/>
    <p:sldId id="260"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48373A-0110-4990-96B3-271463F1837F}" v="16" dt="2023-11-28T06:52:43.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92E8DD-929F-4BFB-96F7-2B238035C948}"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IN"/>
        </a:p>
      </dgm:t>
    </dgm:pt>
    <dgm:pt modelId="{5C054487-E623-431C-828E-40754C20E860}">
      <dgm:prSet phldrT="[Text]"/>
      <dgm:spPr/>
      <dgm:t>
        <a:bodyPr/>
        <a:lstStyle/>
        <a:p>
          <a:r>
            <a:rPr lang="en-US" dirty="0"/>
            <a:t>INTRODUCTION</a:t>
          </a:r>
          <a:endParaRPr lang="en-IN" dirty="0"/>
        </a:p>
      </dgm:t>
    </dgm:pt>
    <dgm:pt modelId="{729BDA4B-F760-45BD-B9C9-B3EEAB4BF7FF}" type="parTrans" cxnId="{31689F73-8AA1-4084-83E6-9BFE21A29DB7}">
      <dgm:prSet/>
      <dgm:spPr/>
      <dgm:t>
        <a:bodyPr/>
        <a:lstStyle/>
        <a:p>
          <a:endParaRPr lang="en-IN"/>
        </a:p>
      </dgm:t>
    </dgm:pt>
    <dgm:pt modelId="{17B0DACC-DAFC-49D3-AB81-E1F472F19CD5}" type="sibTrans" cxnId="{31689F73-8AA1-4084-83E6-9BFE21A29DB7}">
      <dgm:prSet/>
      <dgm:spPr/>
      <dgm:t>
        <a:bodyPr/>
        <a:lstStyle/>
        <a:p>
          <a:endParaRPr lang="en-IN"/>
        </a:p>
      </dgm:t>
    </dgm:pt>
    <dgm:pt modelId="{C04D89FB-B326-4DD6-A6AF-87C1310E5D48}">
      <dgm:prSet phldrT="[Text]"/>
      <dgm:spPr/>
      <dgm:t>
        <a:bodyPr/>
        <a:lstStyle/>
        <a:p>
          <a:r>
            <a:rPr lang="en-US" dirty="0"/>
            <a:t>BUSINESS OBJECTIVES</a:t>
          </a:r>
          <a:endParaRPr lang="en-IN" dirty="0"/>
        </a:p>
      </dgm:t>
    </dgm:pt>
    <dgm:pt modelId="{D0E3A221-13BA-418A-A357-A2552718AF66}" type="parTrans" cxnId="{1D68D24D-2724-4CA4-911E-36E7E12C6839}">
      <dgm:prSet/>
      <dgm:spPr/>
      <dgm:t>
        <a:bodyPr/>
        <a:lstStyle/>
        <a:p>
          <a:endParaRPr lang="en-IN"/>
        </a:p>
      </dgm:t>
    </dgm:pt>
    <dgm:pt modelId="{D8460313-863F-4A6E-84C9-4478FCD006CC}" type="sibTrans" cxnId="{1D68D24D-2724-4CA4-911E-36E7E12C6839}">
      <dgm:prSet/>
      <dgm:spPr/>
      <dgm:t>
        <a:bodyPr/>
        <a:lstStyle/>
        <a:p>
          <a:endParaRPr lang="en-IN"/>
        </a:p>
      </dgm:t>
    </dgm:pt>
    <dgm:pt modelId="{FCA151C1-F449-4AF3-B5E1-B796C0AC545E}">
      <dgm:prSet phldrT="[Text]"/>
      <dgm:spPr/>
      <dgm:t>
        <a:bodyPr/>
        <a:lstStyle/>
        <a:p>
          <a:r>
            <a:rPr lang="en-US" dirty="0"/>
            <a:t>CONCLUSION</a:t>
          </a:r>
          <a:endParaRPr lang="en-IN" dirty="0"/>
        </a:p>
      </dgm:t>
    </dgm:pt>
    <dgm:pt modelId="{D5AB5B77-4AF6-46BC-A635-936F189E69C0}" type="parTrans" cxnId="{F3782A33-601E-471C-B035-9D3C09FF87DD}">
      <dgm:prSet/>
      <dgm:spPr/>
      <dgm:t>
        <a:bodyPr/>
        <a:lstStyle/>
        <a:p>
          <a:endParaRPr lang="en-IN"/>
        </a:p>
      </dgm:t>
    </dgm:pt>
    <dgm:pt modelId="{9B2F83E2-D720-4397-A407-0A2B7AAB6F9D}" type="sibTrans" cxnId="{F3782A33-601E-471C-B035-9D3C09FF87DD}">
      <dgm:prSet/>
      <dgm:spPr/>
      <dgm:t>
        <a:bodyPr/>
        <a:lstStyle/>
        <a:p>
          <a:endParaRPr lang="en-IN"/>
        </a:p>
      </dgm:t>
    </dgm:pt>
    <dgm:pt modelId="{F75915A1-903C-4E9A-BE9C-C2688855B7FD}">
      <dgm:prSet phldrT="[Text]"/>
      <dgm:spPr/>
      <dgm:t>
        <a:bodyPr/>
        <a:lstStyle/>
        <a:p>
          <a:r>
            <a:rPr lang="en-US" dirty="0"/>
            <a:t>PREPROCESSING</a:t>
          </a:r>
          <a:endParaRPr lang="en-IN" dirty="0"/>
        </a:p>
      </dgm:t>
    </dgm:pt>
    <dgm:pt modelId="{BAA12041-364A-4458-8593-7B8B31E15C06}" type="parTrans" cxnId="{E82676A6-793F-42D5-BA7A-D442D9FCB67A}">
      <dgm:prSet/>
      <dgm:spPr/>
      <dgm:t>
        <a:bodyPr/>
        <a:lstStyle/>
        <a:p>
          <a:endParaRPr lang="en-IN"/>
        </a:p>
      </dgm:t>
    </dgm:pt>
    <dgm:pt modelId="{7D93F7AB-9A44-4AE7-9401-1AAD80C18486}" type="sibTrans" cxnId="{E82676A6-793F-42D5-BA7A-D442D9FCB67A}">
      <dgm:prSet/>
      <dgm:spPr/>
      <dgm:t>
        <a:bodyPr/>
        <a:lstStyle/>
        <a:p>
          <a:endParaRPr lang="en-IN"/>
        </a:p>
      </dgm:t>
    </dgm:pt>
    <dgm:pt modelId="{139E6A40-9B71-4F92-A64E-ECBF2A9ABF97}">
      <dgm:prSet phldrT="[Text]"/>
      <dgm:spPr/>
      <dgm:t>
        <a:bodyPr/>
        <a:lstStyle/>
        <a:p>
          <a:r>
            <a:rPr lang="en-US" dirty="0"/>
            <a:t>ANALYSIS</a:t>
          </a:r>
          <a:endParaRPr lang="en-IN" dirty="0"/>
        </a:p>
      </dgm:t>
    </dgm:pt>
    <dgm:pt modelId="{48AD4506-BE49-448F-AB54-8FCD6B49E539}" type="parTrans" cxnId="{D658A1C9-3E9C-4E26-9ED9-AE2D54EB292E}">
      <dgm:prSet/>
      <dgm:spPr/>
      <dgm:t>
        <a:bodyPr/>
        <a:lstStyle/>
        <a:p>
          <a:endParaRPr lang="en-IN"/>
        </a:p>
      </dgm:t>
    </dgm:pt>
    <dgm:pt modelId="{A08E70AE-832A-46A9-BF61-3501F01E2A37}" type="sibTrans" cxnId="{D658A1C9-3E9C-4E26-9ED9-AE2D54EB292E}">
      <dgm:prSet/>
      <dgm:spPr/>
      <dgm:t>
        <a:bodyPr/>
        <a:lstStyle/>
        <a:p>
          <a:endParaRPr lang="en-IN"/>
        </a:p>
      </dgm:t>
    </dgm:pt>
    <dgm:pt modelId="{6DC03CE7-9361-4E71-84B9-C3A9605B3A56}" type="pres">
      <dgm:prSet presAssocID="{A592E8DD-929F-4BFB-96F7-2B238035C948}" presName="outerComposite" presStyleCnt="0">
        <dgm:presLayoutVars>
          <dgm:chMax val="5"/>
          <dgm:dir/>
          <dgm:resizeHandles val="exact"/>
        </dgm:presLayoutVars>
      </dgm:prSet>
      <dgm:spPr/>
    </dgm:pt>
    <dgm:pt modelId="{5425AEC2-4794-4F2C-8551-8743494FE470}" type="pres">
      <dgm:prSet presAssocID="{A592E8DD-929F-4BFB-96F7-2B238035C948}" presName="dummyMaxCanvas" presStyleCnt="0">
        <dgm:presLayoutVars/>
      </dgm:prSet>
      <dgm:spPr/>
    </dgm:pt>
    <dgm:pt modelId="{2BA5859A-30AF-4441-A2C5-9BF2849445BB}" type="pres">
      <dgm:prSet presAssocID="{A592E8DD-929F-4BFB-96F7-2B238035C948}" presName="FiveNodes_1" presStyleLbl="node1" presStyleIdx="0" presStyleCnt="5">
        <dgm:presLayoutVars>
          <dgm:bulletEnabled val="1"/>
        </dgm:presLayoutVars>
      </dgm:prSet>
      <dgm:spPr/>
    </dgm:pt>
    <dgm:pt modelId="{6F444A12-1F12-47B2-A57C-3796E3D1AA23}" type="pres">
      <dgm:prSet presAssocID="{A592E8DD-929F-4BFB-96F7-2B238035C948}" presName="FiveNodes_2" presStyleLbl="node1" presStyleIdx="1" presStyleCnt="5">
        <dgm:presLayoutVars>
          <dgm:bulletEnabled val="1"/>
        </dgm:presLayoutVars>
      </dgm:prSet>
      <dgm:spPr/>
    </dgm:pt>
    <dgm:pt modelId="{A9A44251-0C52-4582-8F91-5B0E1A03AA5D}" type="pres">
      <dgm:prSet presAssocID="{A592E8DD-929F-4BFB-96F7-2B238035C948}" presName="FiveNodes_3" presStyleLbl="node1" presStyleIdx="2" presStyleCnt="5">
        <dgm:presLayoutVars>
          <dgm:bulletEnabled val="1"/>
        </dgm:presLayoutVars>
      </dgm:prSet>
      <dgm:spPr/>
    </dgm:pt>
    <dgm:pt modelId="{0BD9155D-FE5A-4DBB-90F9-9F2B876E75F8}" type="pres">
      <dgm:prSet presAssocID="{A592E8DD-929F-4BFB-96F7-2B238035C948}" presName="FiveNodes_4" presStyleLbl="node1" presStyleIdx="3" presStyleCnt="5">
        <dgm:presLayoutVars>
          <dgm:bulletEnabled val="1"/>
        </dgm:presLayoutVars>
      </dgm:prSet>
      <dgm:spPr/>
    </dgm:pt>
    <dgm:pt modelId="{BD8AF0C7-C14B-4435-AD77-0E7B5E1C82E3}" type="pres">
      <dgm:prSet presAssocID="{A592E8DD-929F-4BFB-96F7-2B238035C948}" presName="FiveNodes_5" presStyleLbl="node1" presStyleIdx="4" presStyleCnt="5">
        <dgm:presLayoutVars>
          <dgm:bulletEnabled val="1"/>
        </dgm:presLayoutVars>
      </dgm:prSet>
      <dgm:spPr/>
    </dgm:pt>
    <dgm:pt modelId="{39A59FBB-B26B-4340-AA64-271410C4C6A9}" type="pres">
      <dgm:prSet presAssocID="{A592E8DD-929F-4BFB-96F7-2B238035C948}" presName="FiveConn_1-2" presStyleLbl="fgAccFollowNode1" presStyleIdx="0" presStyleCnt="4">
        <dgm:presLayoutVars>
          <dgm:bulletEnabled val="1"/>
        </dgm:presLayoutVars>
      </dgm:prSet>
      <dgm:spPr/>
    </dgm:pt>
    <dgm:pt modelId="{1F1E2161-19F8-4C5F-B052-801B34AF7314}" type="pres">
      <dgm:prSet presAssocID="{A592E8DD-929F-4BFB-96F7-2B238035C948}" presName="FiveConn_2-3" presStyleLbl="fgAccFollowNode1" presStyleIdx="1" presStyleCnt="4">
        <dgm:presLayoutVars>
          <dgm:bulletEnabled val="1"/>
        </dgm:presLayoutVars>
      </dgm:prSet>
      <dgm:spPr/>
    </dgm:pt>
    <dgm:pt modelId="{0FBD893A-F68E-4DAD-BC0B-BA0F89E0BB2D}" type="pres">
      <dgm:prSet presAssocID="{A592E8DD-929F-4BFB-96F7-2B238035C948}" presName="FiveConn_3-4" presStyleLbl="fgAccFollowNode1" presStyleIdx="2" presStyleCnt="4">
        <dgm:presLayoutVars>
          <dgm:bulletEnabled val="1"/>
        </dgm:presLayoutVars>
      </dgm:prSet>
      <dgm:spPr/>
    </dgm:pt>
    <dgm:pt modelId="{D407391F-4469-4099-8BE9-84352E22A591}" type="pres">
      <dgm:prSet presAssocID="{A592E8DD-929F-4BFB-96F7-2B238035C948}" presName="FiveConn_4-5" presStyleLbl="fgAccFollowNode1" presStyleIdx="3" presStyleCnt="4">
        <dgm:presLayoutVars>
          <dgm:bulletEnabled val="1"/>
        </dgm:presLayoutVars>
      </dgm:prSet>
      <dgm:spPr/>
    </dgm:pt>
    <dgm:pt modelId="{012362AE-399E-4F19-A886-E7511A514C77}" type="pres">
      <dgm:prSet presAssocID="{A592E8DD-929F-4BFB-96F7-2B238035C948}" presName="FiveNodes_1_text" presStyleLbl="node1" presStyleIdx="4" presStyleCnt="5">
        <dgm:presLayoutVars>
          <dgm:bulletEnabled val="1"/>
        </dgm:presLayoutVars>
      </dgm:prSet>
      <dgm:spPr/>
    </dgm:pt>
    <dgm:pt modelId="{60D75554-C1DF-4538-82AD-BC3C5D8292AE}" type="pres">
      <dgm:prSet presAssocID="{A592E8DD-929F-4BFB-96F7-2B238035C948}" presName="FiveNodes_2_text" presStyleLbl="node1" presStyleIdx="4" presStyleCnt="5">
        <dgm:presLayoutVars>
          <dgm:bulletEnabled val="1"/>
        </dgm:presLayoutVars>
      </dgm:prSet>
      <dgm:spPr/>
    </dgm:pt>
    <dgm:pt modelId="{4F53B96F-404B-40A3-B8FC-2D7A7717007F}" type="pres">
      <dgm:prSet presAssocID="{A592E8DD-929F-4BFB-96F7-2B238035C948}" presName="FiveNodes_3_text" presStyleLbl="node1" presStyleIdx="4" presStyleCnt="5">
        <dgm:presLayoutVars>
          <dgm:bulletEnabled val="1"/>
        </dgm:presLayoutVars>
      </dgm:prSet>
      <dgm:spPr/>
    </dgm:pt>
    <dgm:pt modelId="{BBC0B168-611D-4855-935F-3899B9274C56}" type="pres">
      <dgm:prSet presAssocID="{A592E8DD-929F-4BFB-96F7-2B238035C948}" presName="FiveNodes_4_text" presStyleLbl="node1" presStyleIdx="4" presStyleCnt="5">
        <dgm:presLayoutVars>
          <dgm:bulletEnabled val="1"/>
        </dgm:presLayoutVars>
      </dgm:prSet>
      <dgm:spPr/>
    </dgm:pt>
    <dgm:pt modelId="{2B2B0857-7D17-41B6-9BC2-C263787CFD84}" type="pres">
      <dgm:prSet presAssocID="{A592E8DD-929F-4BFB-96F7-2B238035C948}" presName="FiveNodes_5_text" presStyleLbl="node1" presStyleIdx="4" presStyleCnt="5">
        <dgm:presLayoutVars>
          <dgm:bulletEnabled val="1"/>
        </dgm:presLayoutVars>
      </dgm:prSet>
      <dgm:spPr/>
    </dgm:pt>
  </dgm:ptLst>
  <dgm:cxnLst>
    <dgm:cxn modelId="{DC94C30F-E173-43B0-9173-768D2429E1BE}" type="presOf" srcId="{C04D89FB-B326-4DD6-A6AF-87C1310E5D48}" destId="{6F444A12-1F12-47B2-A57C-3796E3D1AA23}" srcOrd="0" destOrd="0" presId="urn:microsoft.com/office/officeart/2005/8/layout/vProcess5"/>
    <dgm:cxn modelId="{270A2F1B-D13E-4073-B6D8-519B9DBD5F6D}" type="presOf" srcId="{D8460313-863F-4A6E-84C9-4478FCD006CC}" destId="{1F1E2161-19F8-4C5F-B052-801B34AF7314}" srcOrd="0" destOrd="0" presId="urn:microsoft.com/office/officeart/2005/8/layout/vProcess5"/>
    <dgm:cxn modelId="{72BD351C-C3EF-444F-A141-B23003EB93E3}" type="presOf" srcId="{FCA151C1-F449-4AF3-B5E1-B796C0AC545E}" destId="{BD8AF0C7-C14B-4435-AD77-0E7B5E1C82E3}" srcOrd="0" destOrd="0" presId="urn:microsoft.com/office/officeart/2005/8/layout/vProcess5"/>
    <dgm:cxn modelId="{3141492E-36F4-4222-A90F-051E8CB6E637}" type="presOf" srcId="{5C054487-E623-431C-828E-40754C20E860}" destId="{012362AE-399E-4F19-A886-E7511A514C77}" srcOrd="1" destOrd="0" presId="urn:microsoft.com/office/officeart/2005/8/layout/vProcess5"/>
    <dgm:cxn modelId="{F3782A33-601E-471C-B035-9D3C09FF87DD}" srcId="{A592E8DD-929F-4BFB-96F7-2B238035C948}" destId="{FCA151C1-F449-4AF3-B5E1-B796C0AC545E}" srcOrd="4" destOrd="0" parTransId="{D5AB5B77-4AF6-46BC-A635-936F189E69C0}" sibTransId="{9B2F83E2-D720-4397-A407-0A2B7AAB6F9D}"/>
    <dgm:cxn modelId="{229ACA36-875C-407E-B2B1-2EEECA207710}" type="presOf" srcId="{A08E70AE-832A-46A9-BF61-3501F01E2A37}" destId="{D407391F-4469-4099-8BE9-84352E22A591}" srcOrd="0" destOrd="0" presId="urn:microsoft.com/office/officeart/2005/8/layout/vProcess5"/>
    <dgm:cxn modelId="{FCA5BC5E-DE60-4242-A889-DE7255511604}" type="presOf" srcId="{A592E8DD-929F-4BFB-96F7-2B238035C948}" destId="{6DC03CE7-9361-4E71-84B9-C3A9605B3A56}" srcOrd="0" destOrd="0" presId="urn:microsoft.com/office/officeart/2005/8/layout/vProcess5"/>
    <dgm:cxn modelId="{1D68D24D-2724-4CA4-911E-36E7E12C6839}" srcId="{A592E8DD-929F-4BFB-96F7-2B238035C948}" destId="{C04D89FB-B326-4DD6-A6AF-87C1310E5D48}" srcOrd="1" destOrd="0" parTransId="{D0E3A221-13BA-418A-A357-A2552718AF66}" sibTransId="{D8460313-863F-4A6E-84C9-4478FCD006CC}"/>
    <dgm:cxn modelId="{31689F73-8AA1-4084-83E6-9BFE21A29DB7}" srcId="{A592E8DD-929F-4BFB-96F7-2B238035C948}" destId="{5C054487-E623-431C-828E-40754C20E860}" srcOrd="0" destOrd="0" parTransId="{729BDA4B-F760-45BD-B9C9-B3EEAB4BF7FF}" sibTransId="{17B0DACC-DAFC-49D3-AB81-E1F472F19CD5}"/>
    <dgm:cxn modelId="{37089755-209F-45ED-AA2B-EF20BC5247A5}" type="presOf" srcId="{139E6A40-9B71-4F92-A64E-ECBF2A9ABF97}" destId="{0BD9155D-FE5A-4DBB-90F9-9F2B876E75F8}" srcOrd="0" destOrd="0" presId="urn:microsoft.com/office/officeart/2005/8/layout/vProcess5"/>
    <dgm:cxn modelId="{CBEFC493-8C3F-4D2A-91A0-2090B2306EC7}" type="presOf" srcId="{C04D89FB-B326-4DD6-A6AF-87C1310E5D48}" destId="{60D75554-C1DF-4538-82AD-BC3C5D8292AE}" srcOrd="1" destOrd="0" presId="urn:microsoft.com/office/officeart/2005/8/layout/vProcess5"/>
    <dgm:cxn modelId="{4CEB9E9B-E6CD-4843-8269-6BB0CCB194BD}" type="presOf" srcId="{139E6A40-9B71-4F92-A64E-ECBF2A9ABF97}" destId="{BBC0B168-611D-4855-935F-3899B9274C56}" srcOrd="1" destOrd="0" presId="urn:microsoft.com/office/officeart/2005/8/layout/vProcess5"/>
    <dgm:cxn modelId="{E82676A6-793F-42D5-BA7A-D442D9FCB67A}" srcId="{A592E8DD-929F-4BFB-96F7-2B238035C948}" destId="{F75915A1-903C-4E9A-BE9C-C2688855B7FD}" srcOrd="2" destOrd="0" parTransId="{BAA12041-364A-4458-8593-7B8B31E15C06}" sibTransId="{7D93F7AB-9A44-4AE7-9401-1AAD80C18486}"/>
    <dgm:cxn modelId="{E17687A7-61BB-463E-890E-FA71B578DF2B}" type="presOf" srcId="{17B0DACC-DAFC-49D3-AB81-E1F472F19CD5}" destId="{39A59FBB-B26B-4340-AA64-271410C4C6A9}" srcOrd="0" destOrd="0" presId="urn:microsoft.com/office/officeart/2005/8/layout/vProcess5"/>
    <dgm:cxn modelId="{A7FD32B8-BE04-4BD2-BAA2-F9D69AEC51B4}" type="presOf" srcId="{F75915A1-903C-4E9A-BE9C-C2688855B7FD}" destId="{A9A44251-0C52-4582-8F91-5B0E1A03AA5D}" srcOrd="0" destOrd="0" presId="urn:microsoft.com/office/officeart/2005/8/layout/vProcess5"/>
    <dgm:cxn modelId="{569973BC-B6AC-4528-A9C0-BD89AD90AB01}" type="presOf" srcId="{5C054487-E623-431C-828E-40754C20E860}" destId="{2BA5859A-30AF-4441-A2C5-9BF2849445BB}" srcOrd="0" destOrd="0" presId="urn:microsoft.com/office/officeart/2005/8/layout/vProcess5"/>
    <dgm:cxn modelId="{A237A8C7-1173-4F26-B592-9B5BF0EBE276}" type="presOf" srcId="{7D93F7AB-9A44-4AE7-9401-1AAD80C18486}" destId="{0FBD893A-F68E-4DAD-BC0B-BA0F89E0BB2D}" srcOrd="0" destOrd="0" presId="urn:microsoft.com/office/officeart/2005/8/layout/vProcess5"/>
    <dgm:cxn modelId="{D658A1C9-3E9C-4E26-9ED9-AE2D54EB292E}" srcId="{A592E8DD-929F-4BFB-96F7-2B238035C948}" destId="{139E6A40-9B71-4F92-A64E-ECBF2A9ABF97}" srcOrd="3" destOrd="0" parTransId="{48AD4506-BE49-448F-AB54-8FCD6B49E539}" sibTransId="{A08E70AE-832A-46A9-BF61-3501F01E2A37}"/>
    <dgm:cxn modelId="{BE153CE4-FB92-4E53-96B8-F21500B43923}" type="presOf" srcId="{FCA151C1-F449-4AF3-B5E1-B796C0AC545E}" destId="{2B2B0857-7D17-41B6-9BC2-C263787CFD84}" srcOrd="1" destOrd="0" presId="urn:microsoft.com/office/officeart/2005/8/layout/vProcess5"/>
    <dgm:cxn modelId="{429429F2-ECFF-4804-976A-327AF38EEA5B}" type="presOf" srcId="{F75915A1-903C-4E9A-BE9C-C2688855B7FD}" destId="{4F53B96F-404B-40A3-B8FC-2D7A7717007F}" srcOrd="1" destOrd="0" presId="urn:microsoft.com/office/officeart/2005/8/layout/vProcess5"/>
    <dgm:cxn modelId="{2FE2C6E4-96AC-4B55-8718-B9279906AEDB}" type="presParOf" srcId="{6DC03CE7-9361-4E71-84B9-C3A9605B3A56}" destId="{5425AEC2-4794-4F2C-8551-8743494FE470}" srcOrd="0" destOrd="0" presId="urn:microsoft.com/office/officeart/2005/8/layout/vProcess5"/>
    <dgm:cxn modelId="{0FFC4145-7AE0-46D3-80EE-C545D6506429}" type="presParOf" srcId="{6DC03CE7-9361-4E71-84B9-C3A9605B3A56}" destId="{2BA5859A-30AF-4441-A2C5-9BF2849445BB}" srcOrd="1" destOrd="0" presId="urn:microsoft.com/office/officeart/2005/8/layout/vProcess5"/>
    <dgm:cxn modelId="{7E45E07A-F327-4B33-BD67-51236BF012CC}" type="presParOf" srcId="{6DC03CE7-9361-4E71-84B9-C3A9605B3A56}" destId="{6F444A12-1F12-47B2-A57C-3796E3D1AA23}" srcOrd="2" destOrd="0" presId="urn:microsoft.com/office/officeart/2005/8/layout/vProcess5"/>
    <dgm:cxn modelId="{E42ADF35-CFA6-4381-BEFE-4887826252BF}" type="presParOf" srcId="{6DC03CE7-9361-4E71-84B9-C3A9605B3A56}" destId="{A9A44251-0C52-4582-8F91-5B0E1A03AA5D}" srcOrd="3" destOrd="0" presId="urn:microsoft.com/office/officeart/2005/8/layout/vProcess5"/>
    <dgm:cxn modelId="{925D5123-7038-4A93-ADF6-A4D90AE19BD4}" type="presParOf" srcId="{6DC03CE7-9361-4E71-84B9-C3A9605B3A56}" destId="{0BD9155D-FE5A-4DBB-90F9-9F2B876E75F8}" srcOrd="4" destOrd="0" presId="urn:microsoft.com/office/officeart/2005/8/layout/vProcess5"/>
    <dgm:cxn modelId="{07DABE15-B861-4BD2-968C-44CD512589E0}" type="presParOf" srcId="{6DC03CE7-9361-4E71-84B9-C3A9605B3A56}" destId="{BD8AF0C7-C14B-4435-AD77-0E7B5E1C82E3}" srcOrd="5" destOrd="0" presId="urn:microsoft.com/office/officeart/2005/8/layout/vProcess5"/>
    <dgm:cxn modelId="{37E5A8AB-967A-4653-A947-4863D403C917}" type="presParOf" srcId="{6DC03CE7-9361-4E71-84B9-C3A9605B3A56}" destId="{39A59FBB-B26B-4340-AA64-271410C4C6A9}" srcOrd="6" destOrd="0" presId="urn:microsoft.com/office/officeart/2005/8/layout/vProcess5"/>
    <dgm:cxn modelId="{AAF82587-E402-4A43-9955-877C61097DA2}" type="presParOf" srcId="{6DC03CE7-9361-4E71-84B9-C3A9605B3A56}" destId="{1F1E2161-19F8-4C5F-B052-801B34AF7314}" srcOrd="7" destOrd="0" presId="urn:microsoft.com/office/officeart/2005/8/layout/vProcess5"/>
    <dgm:cxn modelId="{23634C05-DC16-44F4-BC69-2994C62DA339}" type="presParOf" srcId="{6DC03CE7-9361-4E71-84B9-C3A9605B3A56}" destId="{0FBD893A-F68E-4DAD-BC0B-BA0F89E0BB2D}" srcOrd="8" destOrd="0" presId="urn:microsoft.com/office/officeart/2005/8/layout/vProcess5"/>
    <dgm:cxn modelId="{83596304-F1EB-491D-BFD6-3803D802A961}" type="presParOf" srcId="{6DC03CE7-9361-4E71-84B9-C3A9605B3A56}" destId="{D407391F-4469-4099-8BE9-84352E22A591}" srcOrd="9" destOrd="0" presId="urn:microsoft.com/office/officeart/2005/8/layout/vProcess5"/>
    <dgm:cxn modelId="{972DDC77-DB57-476D-A169-EEFA5DB2A466}" type="presParOf" srcId="{6DC03CE7-9361-4E71-84B9-C3A9605B3A56}" destId="{012362AE-399E-4F19-A886-E7511A514C77}" srcOrd="10" destOrd="0" presId="urn:microsoft.com/office/officeart/2005/8/layout/vProcess5"/>
    <dgm:cxn modelId="{DFEF9999-135F-4055-BA59-785BF50FCF3F}" type="presParOf" srcId="{6DC03CE7-9361-4E71-84B9-C3A9605B3A56}" destId="{60D75554-C1DF-4538-82AD-BC3C5D8292AE}" srcOrd="11" destOrd="0" presId="urn:microsoft.com/office/officeart/2005/8/layout/vProcess5"/>
    <dgm:cxn modelId="{8ABEAD9A-F571-4043-A4E9-42A48B45015F}" type="presParOf" srcId="{6DC03CE7-9361-4E71-84B9-C3A9605B3A56}" destId="{4F53B96F-404B-40A3-B8FC-2D7A7717007F}" srcOrd="12" destOrd="0" presId="urn:microsoft.com/office/officeart/2005/8/layout/vProcess5"/>
    <dgm:cxn modelId="{6C9AA88A-22CD-4CAA-931F-5A4954EC06A1}" type="presParOf" srcId="{6DC03CE7-9361-4E71-84B9-C3A9605B3A56}" destId="{BBC0B168-611D-4855-935F-3899B9274C56}" srcOrd="13" destOrd="0" presId="urn:microsoft.com/office/officeart/2005/8/layout/vProcess5"/>
    <dgm:cxn modelId="{550A5FA7-884C-47EC-99A0-E16F8FC1AD3A}" type="presParOf" srcId="{6DC03CE7-9361-4E71-84B9-C3A9605B3A56}" destId="{2B2B0857-7D17-41B6-9BC2-C263787CFD84}"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5859A-30AF-4441-A2C5-9BF2849445BB}">
      <dsp:nvSpPr>
        <dsp:cNvPr id="0" name=""/>
        <dsp:cNvSpPr/>
      </dsp:nvSpPr>
      <dsp:spPr>
        <a:xfrm>
          <a:off x="0" y="0"/>
          <a:ext cx="6400844" cy="6140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INTRODUCTION</a:t>
          </a:r>
          <a:endParaRPr lang="en-IN" sz="1800" kern="1200" dirty="0"/>
        </a:p>
      </dsp:txBody>
      <dsp:txXfrm>
        <a:off x="17986" y="17986"/>
        <a:ext cx="5666360" cy="578104"/>
      </dsp:txXfrm>
    </dsp:sp>
    <dsp:sp modelId="{6F444A12-1F12-47B2-A57C-3796E3D1AA23}">
      <dsp:nvSpPr>
        <dsp:cNvPr id="0" name=""/>
        <dsp:cNvSpPr/>
      </dsp:nvSpPr>
      <dsp:spPr>
        <a:xfrm>
          <a:off x="477985" y="699365"/>
          <a:ext cx="6400844" cy="6140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BUSINESS OBJECTIVES</a:t>
          </a:r>
          <a:endParaRPr lang="en-IN" sz="1800" kern="1200" dirty="0"/>
        </a:p>
      </dsp:txBody>
      <dsp:txXfrm>
        <a:off x="495971" y="717351"/>
        <a:ext cx="5487737" cy="578104"/>
      </dsp:txXfrm>
    </dsp:sp>
    <dsp:sp modelId="{A9A44251-0C52-4582-8F91-5B0E1A03AA5D}">
      <dsp:nvSpPr>
        <dsp:cNvPr id="0" name=""/>
        <dsp:cNvSpPr/>
      </dsp:nvSpPr>
      <dsp:spPr>
        <a:xfrm>
          <a:off x="955970" y="1398730"/>
          <a:ext cx="6400844" cy="6140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PREPROCESSING</a:t>
          </a:r>
          <a:endParaRPr lang="en-IN" sz="1800" kern="1200" dirty="0"/>
        </a:p>
      </dsp:txBody>
      <dsp:txXfrm>
        <a:off x="973956" y="1416716"/>
        <a:ext cx="5487737" cy="578104"/>
      </dsp:txXfrm>
    </dsp:sp>
    <dsp:sp modelId="{0BD9155D-FE5A-4DBB-90F9-9F2B876E75F8}">
      <dsp:nvSpPr>
        <dsp:cNvPr id="0" name=""/>
        <dsp:cNvSpPr/>
      </dsp:nvSpPr>
      <dsp:spPr>
        <a:xfrm>
          <a:off x="1433955" y="2098095"/>
          <a:ext cx="6400844" cy="6140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ANALYSIS</a:t>
          </a:r>
          <a:endParaRPr lang="en-IN" sz="1800" kern="1200" dirty="0"/>
        </a:p>
      </dsp:txBody>
      <dsp:txXfrm>
        <a:off x="1451941" y="2116081"/>
        <a:ext cx="5487737" cy="578104"/>
      </dsp:txXfrm>
    </dsp:sp>
    <dsp:sp modelId="{BD8AF0C7-C14B-4435-AD77-0E7B5E1C82E3}">
      <dsp:nvSpPr>
        <dsp:cNvPr id="0" name=""/>
        <dsp:cNvSpPr/>
      </dsp:nvSpPr>
      <dsp:spPr>
        <a:xfrm>
          <a:off x="1911940" y="2797460"/>
          <a:ext cx="6400844" cy="6140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CONCLUSION</a:t>
          </a:r>
          <a:endParaRPr lang="en-IN" sz="1800" kern="1200" dirty="0"/>
        </a:p>
      </dsp:txBody>
      <dsp:txXfrm>
        <a:off x="1929926" y="2815446"/>
        <a:ext cx="5487737" cy="578104"/>
      </dsp:txXfrm>
    </dsp:sp>
    <dsp:sp modelId="{39A59FBB-B26B-4340-AA64-271410C4C6A9}">
      <dsp:nvSpPr>
        <dsp:cNvPr id="0" name=""/>
        <dsp:cNvSpPr/>
      </dsp:nvSpPr>
      <dsp:spPr>
        <a:xfrm>
          <a:off x="6001694" y="448617"/>
          <a:ext cx="399149" cy="399149"/>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6091503" y="448617"/>
        <a:ext cx="219531" cy="300360"/>
      </dsp:txXfrm>
    </dsp:sp>
    <dsp:sp modelId="{1F1E2161-19F8-4C5F-B052-801B34AF7314}">
      <dsp:nvSpPr>
        <dsp:cNvPr id="0" name=""/>
        <dsp:cNvSpPr/>
      </dsp:nvSpPr>
      <dsp:spPr>
        <a:xfrm>
          <a:off x="6479679" y="1147982"/>
          <a:ext cx="399149" cy="399149"/>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6569488" y="1147982"/>
        <a:ext cx="219531" cy="300360"/>
      </dsp:txXfrm>
    </dsp:sp>
    <dsp:sp modelId="{0FBD893A-F68E-4DAD-BC0B-BA0F89E0BB2D}">
      <dsp:nvSpPr>
        <dsp:cNvPr id="0" name=""/>
        <dsp:cNvSpPr/>
      </dsp:nvSpPr>
      <dsp:spPr>
        <a:xfrm>
          <a:off x="6957664" y="1837112"/>
          <a:ext cx="399149" cy="399149"/>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7047473" y="1837112"/>
        <a:ext cx="219531" cy="300360"/>
      </dsp:txXfrm>
    </dsp:sp>
    <dsp:sp modelId="{D407391F-4469-4099-8BE9-84352E22A591}">
      <dsp:nvSpPr>
        <dsp:cNvPr id="0" name=""/>
        <dsp:cNvSpPr/>
      </dsp:nvSpPr>
      <dsp:spPr>
        <a:xfrm>
          <a:off x="7435650" y="2543300"/>
          <a:ext cx="399149" cy="399149"/>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7525459" y="2543300"/>
        <a:ext cx="219531" cy="30036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D8CD0-0808-42A0-9C89-0BB96A058146}" type="datetimeFigureOut">
              <a:rPr lang="en-IN" smtClean="0"/>
              <a:t>30-11-2023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20407-B1F6-4D14-898F-759578BF5A05}" type="slidenum">
              <a:rPr lang="en-IN" smtClean="0"/>
              <a:t>‹#›</a:t>
            </a:fld>
            <a:endParaRPr lang="en-IN"/>
          </a:p>
        </p:txBody>
      </p:sp>
    </p:spTree>
    <p:extLst>
      <p:ext uri="{BB962C8B-B14F-4D97-AF65-F5344CB8AC3E}">
        <p14:creationId xmlns:p14="http://schemas.microsoft.com/office/powerpoint/2010/main" val="22045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Music production </a:t>
            </a:r>
          </a:p>
          <a:p>
            <a:pPr marL="228600" indent="-228600">
              <a:buAutoNum type="arabicPeriod"/>
            </a:pPr>
            <a:r>
              <a:rPr lang="en-IN" dirty="0"/>
              <a:t>Good actor but less popularity</a:t>
            </a:r>
          </a:p>
          <a:p>
            <a:pPr marL="228600" indent="-228600">
              <a:buAutoNum type="arabicPeriod"/>
            </a:pPr>
            <a:r>
              <a:rPr lang="en-IN" dirty="0"/>
              <a:t>High budget but low audience</a:t>
            </a:r>
          </a:p>
        </p:txBody>
      </p:sp>
      <p:sp>
        <p:nvSpPr>
          <p:cNvPr id="4" name="Slide Number Placeholder 3"/>
          <p:cNvSpPr>
            <a:spLocks noGrp="1"/>
          </p:cNvSpPr>
          <p:nvPr>
            <p:ph type="sldNum" sz="quarter" idx="5"/>
          </p:nvPr>
        </p:nvSpPr>
        <p:spPr/>
        <p:txBody>
          <a:bodyPr/>
          <a:lstStyle/>
          <a:p>
            <a:fld id="{48320407-B1F6-4D14-898F-759578BF5A05}" type="slidenum">
              <a:rPr lang="en-IN" smtClean="0"/>
              <a:t>3</a:t>
            </a:fld>
            <a:endParaRPr lang="en-IN"/>
          </a:p>
        </p:txBody>
      </p:sp>
    </p:spTree>
    <p:extLst>
      <p:ext uri="{BB962C8B-B14F-4D97-AF65-F5344CB8AC3E}">
        <p14:creationId xmlns:p14="http://schemas.microsoft.com/office/powerpoint/2010/main" val="3622567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11/30/2023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181469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11/30/2023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1853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11/30/2023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219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11/30/2023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59722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11/30/2023</a:t>
            </a:fld>
            <a:endParaRPr lang="en-US" dirty="0"/>
          </a:p>
        </p:txBody>
      </p:sp>
    </p:spTree>
    <p:extLst>
      <p:ext uri="{BB962C8B-B14F-4D97-AF65-F5344CB8AC3E}">
        <p14:creationId xmlns:p14="http://schemas.microsoft.com/office/powerpoint/2010/main" val="268545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11/30/2023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79420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11/30/2023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4155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11/30/2023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8556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11/30/2023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589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11/30/2023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8668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11/30/2023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4048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11/30/2023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9131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19" r:id="rId6"/>
    <p:sldLayoutId id="2147483715" r:id="rId7"/>
    <p:sldLayoutId id="2147483716" r:id="rId8"/>
    <p:sldLayoutId id="2147483717" r:id="rId9"/>
    <p:sldLayoutId id="2147483718" r:id="rId10"/>
    <p:sldLayoutId id="2147483720"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9.jpeg"/><Relationship Id="rId7" Type="http://schemas.openxmlformats.org/officeDocument/2006/relationships/image" Target="../media/image29.png"/><Relationship Id="rId2" Type="http://schemas.openxmlformats.org/officeDocument/2006/relationships/image" Target="../media/image25.tmp"/><Relationship Id="rId1" Type="http://schemas.openxmlformats.org/officeDocument/2006/relationships/slideLayout" Target="../slideLayouts/slideLayout2.xml"/><Relationship Id="rId6" Type="http://schemas.openxmlformats.org/officeDocument/2006/relationships/image" Target="../media/image28.tmp"/><Relationship Id="rId11" Type="http://schemas.openxmlformats.org/officeDocument/2006/relationships/image" Target="../media/image33.tmp"/><Relationship Id="rId5" Type="http://schemas.openxmlformats.org/officeDocument/2006/relationships/image" Target="../media/image27.png"/><Relationship Id="rId10" Type="http://schemas.openxmlformats.org/officeDocument/2006/relationships/image" Target="../media/image32.tmp"/><Relationship Id="rId4" Type="http://schemas.openxmlformats.org/officeDocument/2006/relationships/image" Target="../media/image26.tmp"/><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tm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tmp"/><Relationship Id="rId5" Type="http://schemas.openxmlformats.org/officeDocument/2006/relationships/image" Target="../media/image6.tmp"/><Relationship Id="rId4" Type="http://schemas.openxmlformats.org/officeDocument/2006/relationships/image" Target="../media/image5.tmp"/></Relationships>
</file>

<file path=ppt/slides/_rels/slide6.xml.rels><?xml version="1.0" encoding="UTF-8" standalone="yes"?>
<Relationships xmlns="http://schemas.openxmlformats.org/package/2006/relationships"><Relationship Id="rId8" Type="http://schemas.openxmlformats.org/officeDocument/2006/relationships/image" Target="../media/image14.tmp"/><Relationship Id="rId3" Type="http://schemas.openxmlformats.org/officeDocument/2006/relationships/image" Target="../media/image5.tmp"/><Relationship Id="rId7" Type="http://schemas.openxmlformats.org/officeDocument/2006/relationships/image" Target="../media/image13.tmp"/><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2.tmp"/><Relationship Id="rId11" Type="http://schemas.openxmlformats.org/officeDocument/2006/relationships/image" Target="../media/image17.tmp"/><Relationship Id="rId5" Type="http://schemas.openxmlformats.org/officeDocument/2006/relationships/image" Target="../media/image11.tmp"/><Relationship Id="rId10" Type="http://schemas.openxmlformats.org/officeDocument/2006/relationships/image" Target="../media/image16.tmp"/><Relationship Id="rId4" Type="http://schemas.openxmlformats.org/officeDocument/2006/relationships/image" Target="../media/image10.tmp"/><Relationship Id="rId9" Type="http://schemas.openxmlformats.org/officeDocument/2006/relationships/image" Target="../media/image15.tmp"/></Relationships>
</file>

<file path=ppt/slides/_rels/slide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tmp"/></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24.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F2998ED2-ED71-A5F2-C3A4-3DC7C6286BDA}"/>
              </a:ext>
            </a:extLst>
          </p:cNvPr>
          <p:cNvPicPr>
            <a:picLocks noChangeAspect="1"/>
          </p:cNvPicPr>
          <p:nvPr/>
        </p:nvPicPr>
        <p:blipFill rotWithShape="1">
          <a:blip r:embed="rId2"/>
          <a:srcRect t="4221" r="-1" b="11170"/>
          <a:stretch/>
        </p:blipFill>
        <p:spPr>
          <a:xfrm>
            <a:off x="1524" y="10"/>
            <a:ext cx="12188952" cy="6857990"/>
          </a:xfrm>
          <a:prstGeom prst="rect">
            <a:avLst/>
          </a:prstGeom>
        </p:spPr>
      </p:pic>
      <p:grpSp>
        <p:nvGrpSpPr>
          <p:cNvPr id="11" name="Group 10">
            <a:extLst>
              <a:ext uri="{FF2B5EF4-FFF2-40B4-BE49-F238E27FC236}">
                <a16:creationId xmlns:a16="http://schemas.microsoft.com/office/drawing/2014/main" id="{FB8CE58F-407C-497E-B723-21FD8C6D3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937" y="721297"/>
            <a:ext cx="5565913" cy="5415406"/>
            <a:chOff x="797792" y="912854"/>
            <a:chExt cx="5298208" cy="5032292"/>
          </a:xfrm>
        </p:grpSpPr>
        <p:sp>
          <p:nvSpPr>
            <p:cNvPr id="12" name="Freeform: Shape 11">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9212DA0B-4A50-B149-9F67-524617CF0E22}"/>
              </a:ext>
            </a:extLst>
          </p:cNvPr>
          <p:cNvSpPr>
            <a:spLocks noGrp="1"/>
          </p:cNvSpPr>
          <p:nvPr>
            <p:ph type="ctrTitle"/>
          </p:nvPr>
        </p:nvSpPr>
        <p:spPr>
          <a:xfrm>
            <a:off x="1171940" y="1534271"/>
            <a:ext cx="4739159" cy="2362673"/>
          </a:xfrm>
        </p:spPr>
        <p:txBody>
          <a:bodyPr anchor="b">
            <a:normAutofit fontScale="90000"/>
          </a:bodyPr>
          <a:lstStyle/>
          <a:p>
            <a:pPr algn="ctr"/>
            <a:r>
              <a:rPr lang="en-US" sz="4800" dirty="0">
                <a:solidFill>
                  <a:schemeClr val="tx1">
                    <a:lumMod val="75000"/>
                    <a:lumOff val="25000"/>
                  </a:schemeClr>
                </a:solidFill>
              </a:rPr>
              <a:t>TMDB Movie Data Analysis</a:t>
            </a:r>
            <a:endParaRPr lang="en-IN" sz="4800" dirty="0">
              <a:solidFill>
                <a:schemeClr val="tx1">
                  <a:lumMod val="75000"/>
                  <a:lumOff val="25000"/>
                </a:schemeClr>
              </a:solidFill>
            </a:endParaRPr>
          </a:p>
        </p:txBody>
      </p:sp>
      <p:sp>
        <p:nvSpPr>
          <p:cNvPr id="3" name="Subtitle 2">
            <a:extLst>
              <a:ext uri="{FF2B5EF4-FFF2-40B4-BE49-F238E27FC236}">
                <a16:creationId xmlns:a16="http://schemas.microsoft.com/office/drawing/2014/main" id="{3DC18649-EDA0-7784-69CD-FC967DCAEE4B}"/>
              </a:ext>
            </a:extLst>
          </p:cNvPr>
          <p:cNvSpPr>
            <a:spLocks noGrp="1"/>
          </p:cNvSpPr>
          <p:nvPr>
            <p:ph type="subTitle" idx="1"/>
          </p:nvPr>
        </p:nvSpPr>
        <p:spPr>
          <a:xfrm>
            <a:off x="1667319" y="3921098"/>
            <a:ext cx="3712077" cy="1088647"/>
          </a:xfrm>
        </p:spPr>
        <p:txBody>
          <a:bodyPr anchor="t">
            <a:normAutofit fontScale="70000" lnSpcReduction="20000"/>
          </a:bodyPr>
          <a:lstStyle/>
          <a:p>
            <a:pPr algn="ctr"/>
            <a:r>
              <a:rPr lang="en-US" sz="2000" dirty="0">
                <a:solidFill>
                  <a:schemeClr val="tx1">
                    <a:lumMod val="75000"/>
                    <a:lumOff val="25000"/>
                  </a:schemeClr>
                </a:solidFill>
              </a:rPr>
              <a:t>Harsh Kumar Gupta</a:t>
            </a:r>
          </a:p>
          <a:p>
            <a:pPr algn="ctr"/>
            <a:r>
              <a:rPr lang="en-IN" sz="2000" dirty="0">
                <a:solidFill>
                  <a:schemeClr val="tx1">
                    <a:lumMod val="75000"/>
                    <a:lumOff val="25000"/>
                  </a:schemeClr>
                </a:solidFill>
              </a:rPr>
              <a:t>Mentored by : Sir Ashish Rajput</a:t>
            </a:r>
          </a:p>
        </p:txBody>
      </p:sp>
    </p:spTree>
    <p:extLst>
      <p:ext uri="{BB962C8B-B14F-4D97-AF65-F5344CB8AC3E}">
        <p14:creationId xmlns:p14="http://schemas.microsoft.com/office/powerpoint/2010/main" val="1457834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E861E71-854B-88FE-72C0-DE7D20CC7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30" y="1267881"/>
            <a:ext cx="5138622" cy="3878785"/>
          </a:xfrm>
          <a:prstGeom prst="rect">
            <a:avLst/>
          </a:prstGeom>
        </p:spPr>
      </p:pic>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35155A68-3812-9C0B-412B-AACDDADE0E3B}"/>
              </a:ext>
            </a:extLst>
          </p:cNvPr>
          <p:cNvPicPr>
            <a:picLocks noChangeAspect="1"/>
          </p:cNvPicPr>
          <p:nvPr/>
        </p:nvPicPr>
        <p:blipFill rotWithShape="1">
          <a:blip r:embed="rId3"/>
          <a:srcRect t="6893" b="1810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1BEAE8E-14E8-A985-63BA-C36B56A6D786}"/>
              </a:ext>
            </a:extLst>
          </p:cNvPr>
          <p:cNvGrpSpPr/>
          <p:nvPr/>
        </p:nvGrpSpPr>
        <p:grpSpPr>
          <a:xfrm>
            <a:off x="44812" y="276450"/>
            <a:ext cx="5606958" cy="965200"/>
            <a:chOff x="142241" y="146532"/>
            <a:chExt cx="5606958" cy="965200"/>
          </a:xfrm>
        </p:grpSpPr>
        <p:sp>
          <p:nvSpPr>
            <p:cNvPr id="4" name="Rectangle: Rounded Corners 3">
              <a:extLst>
                <a:ext uri="{FF2B5EF4-FFF2-40B4-BE49-F238E27FC236}">
                  <a16:creationId xmlns:a16="http://schemas.microsoft.com/office/drawing/2014/main" id="{7454DC9F-9581-CF7B-8371-0B32109E8870}"/>
                </a:ext>
              </a:extLst>
            </p:cNvPr>
            <p:cNvSpPr/>
            <p:nvPr/>
          </p:nvSpPr>
          <p:spPr>
            <a:xfrm>
              <a:off x="142241" y="146532"/>
              <a:ext cx="5606958"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9500">
                <a:tabLst>
                  <a:tab pos="1978025" algn="l"/>
                </a:tabLst>
              </a:pPr>
              <a:r>
                <a:rPr lang="en-US" sz="1800" b="1" dirty="0">
                  <a:solidFill>
                    <a:schemeClr val="bg1"/>
                  </a:solidFill>
                  <a:latin typeface="Amasis MT Pro" panose="02040504050005020304" pitchFamily="18" charset="0"/>
                </a:rPr>
                <a:t>Display the names of the top 25 production companies based on the number of movies </a:t>
              </a:r>
              <a:endParaRPr lang="en-IN" sz="1800" b="1" dirty="0">
                <a:solidFill>
                  <a:schemeClr val="bg1"/>
                </a:solidFill>
                <a:latin typeface="Amasis MT Pro" panose="02040504050005020304" pitchFamily="18" charset="0"/>
              </a:endParaRPr>
            </a:p>
          </p:txBody>
        </p:sp>
        <p:sp>
          <p:nvSpPr>
            <p:cNvPr id="6" name="Oval 5">
              <a:extLst>
                <a:ext uri="{FF2B5EF4-FFF2-40B4-BE49-F238E27FC236}">
                  <a16:creationId xmlns:a16="http://schemas.microsoft.com/office/drawing/2014/main" id="{69287A65-D367-5BBB-EDDD-D738B7560CE8}"/>
                </a:ext>
              </a:extLst>
            </p:cNvPr>
            <p:cNvSpPr/>
            <p:nvPr/>
          </p:nvSpPr>
          <p:spPr>
            <a:xfrm>
              <a:off x="209534" y="203964"/>
              <a:ext cx="100266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9</a:t>
              </a:r>
              <a:endParaRPr lang="en-IN" sz="4800" dirty="0"/>
            </a:p>
          </p:txBody>
        </p:sp>
      </p:grpSp>
      <p:sp>
        <p:nvSpPr>
          <p:cNvPr id="16" name="Rectangle: Rounded Corners 15">
            <a:extLst>
              <a:ext uri="{FF2B5EF4-FFF2-40B4-BE49-F238E27FC236}">
                <a16:creationId xmlns:a16="http://schemas.microsoft.com/office/drawing/2014/main" id="{02D28454-20E2-C70E-9769-952B20C39A2E}"/>
              </a:ext>
            </a:extLst>
          </p:cNvPr>
          <p:cNvSpPr/>
          <p:nvPr/>
        </p:nvSpPr>
        <p:spPr>
          <a:xfrm>
            <a:off x="238297" y="5326475"/>
            <a:ext cx="5219988" cy="122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dirty="0"/>
              <a:t>Warner Bros has produced most number of movies</a:t>
            </a:r>
            <a:endParaRPr lang="en-IN" sz="1400" dirty="0"/>
          </a:p>
        </p:txBody>
      </p:sp>
      <p:grpSp>
        <p:nvGrpSpPr>
          <p:cNvPr id="18" name="Group 17">
            <a:extLst>
              <a:ext uri="{FF2B5EF4-FFF2-40B4-BE49-F238E27FC236}">
                <a16:creationId xmlns:a16="http://schemas.microsoft.com/office/drawing/2014/main" id="{C62037FB-B490-29F0-A101-F3483DF46281}"/>
              </a:ext>
            </a:extLst>
          </p:cNvPr>
          <p:cNvGrpSpPr/>
          <p:nvPr/>
        </p:nvGrpSpPr>
        <p:grpSpPr>
          <a:xfrm>
            <a:off x="6235279" y="310532"/>
            <a:ext cx="5607891" cy="965200"/>
            <a:chOff x="316872" y="135801"/>
            <a:chExt cx="5607891" cy="965200"/>
          </a:xfrm>
        </p:grpSpPr>
        <p:sp>
          <p:nvSpPr>
            <p:cNvPr id="24" name="Rectangle: Rounded Corners 23">
              <a:extLst>
                <a:ext uri="{FF2B5EF4-FFF2-40B4-BE49-F238E27FC236}">
                  <a16:creationId xmlns:a16="http://schemas.microsoft.com/office/drawing/2014/main" id="{DFF94B4E-7D47-23CB-D448-05865B28CEA1}"/>
                </a:ext>
              </a:extLst>
            </p:cNvPr>
            <p:cNvSpPr/>
            <p:nvPr/>
          </p:nvSpPr>
          <p:spPr>
            <a:xfrm>
              <a:off x="316872" y="135801"/>
              <a:ext cx="5607891"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95350">
                <a:tabLst>
                  <a:tab pos="1978025" algn="l"/>
                </a:tabLst>
              </a:pPr>
              <a:r>
                <a:rPr lang="en-US" sz="1800" b="1" dirty="0">
                  <a:solidFill>
                    <a:schemeClr val="bg1"/>
                  </a:solidFill>
                  <a:latin typeface="Amasis MT Pro" panose="02040504050005020304" pitchFamily="18" charset="0"/>
                </a:rPr>
                <a:t>Sort the data in descending order based on revenue and filter the top 500 movies. (Perform outlier analysis)</a:t>
              </a:r>
            </a:p>
          </p:txBody>
        </p:sp>
        <p:sp>
          <p:nvSpPr>
            <p:cNvPr id="30" name="Oval 29">
              <a:extLst>
                <a:ext uri="{FF2B5EF4-FFF2-40B4-BE49-F238E27FC236}">
                  <a16:creationId xmlns:a16="http://schemas.microsoft.com/office/drawing/2014/main" id="{48521541-5017-5202-FCF3-D78CBB78BD5B}"/>
                </a:ext>
              </a:extLst>
            </p:cNvPr>
            <p:cNvSpPr/>
            <p:nvPr/>
          </p:nvSpPr>
          <p:spPr>
            <a:xfrm>
              <a:off x="341084" y="169882"/>
              <a:ext cx="100707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10</a:t>
              </a:r>
              <a:endParaRPr lang="en-IN" sz="2800" dirty="0"/>
            </a:p>
          </p:txBody>
        </p:sp>
      </p:grpSp>
      <p:pic>
        <p:nvPicPr>
          <p:cNvPr id="10" name="Picture 9" descr="A screen shot of a computer&#10;&#10;Description automatically generated">
            <a:extLst>
              <a:ext uri="{FF2B5EF4-FFF2-40B4-BE49-F238E27FC236}">
                <a16:creationId xmlns:a16="http://schemas.microsoft.com/office/drawing/2014/main" id="{D0D67A8E-500B-A5CB-98E2-F21D24B0E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598" y="1228483"/>
            <a:ext cx="3901778" cy="4320914"/>
          </a:xfrm>
          <a:prstGeom prst="rect">
            <a:avLst/>
          </a:prstGeom>
        </p:spPr>
      </p:pic>
      <p:pic>
        <p:nvPicPr>
          <p:cNvPr id="2050" name="Picture 2">
            <a:extLst>
              <a:ext uri="{FF2B5EF4-FFF2-40B4-BE49-F238E27FC236}">
                <a16:creationId xmlns:a16="http://schemas.microsoft.com/office/drawing/2014/main" id="{B7F0CB7D-AD10-2101-407A-ACFECE65AB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30593" y="1492354"/>
            <a:ext cx="5056859" cy="37787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up of a number&#10;&#10;Description automatically generated">
            <a:extLst>
              <a:ext uri="{FF2B5EF4-FFF2-40B4-BE49-F238E27FC236}">
                <a16:creationId xmlns:a16="http://schemas.microsoft.com/office/drawing/2014/main" id="{7BD8BFC5-CA0F-7E66-9946-B507417D73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4238" y="1444361"/>
            <a:ext cx="3662758" cy="647559"/>
          </a:xfrm>
          <a:prstGeom prst="rect">
            <a:avLst/>
          </a:prstGeom>
        </p:spPr>
      </p:pic>
      <p:pic>
        <p:nvPicPr>
          <p:cNvPr id="3080" name="Picture 8">
            <a:extLst>
              <a:ext uri="{FF2B5EF4-FFF2-40B4-BE49-F238E27FC236}">
                <a16:creationId xmlns:a16="http://schemas.microsoft.com/office/drawing/2014/main" id="{2B69DB06-EF40-4391-9008-6D701C295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4238" y="2221352"/>
            <a:ext cx="4948799" cy="184551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153A05BB-0ED8-A646-D475-3C98A0B846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4237" y="2187270"/>
            <a:ext cx="4973278" cy="184623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AA06AB46-FF8A-7F03-D0EC-074D4EF34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8716" y="2187987"/>
            <a:ext cx="4948799" cy="184551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table with numbers and numbers&#10;&#10;Description automatically generated">
            <a:extLst>
              <a:ext uri="{FF2B5EF4-FFF2-40B4-BE49-F238E27FC236}">
                <a16:creationId xmlns:a16="http://schemas.microsoft.com/office/drawing/2014/main" id="{D5489B0E-75C7-6444-D60D-165CE791C5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9508" y="4100231"/>
            <a:ext cx="5219988" cy="2540093"/>
          </a:xfrm>
          <a:prstGeom prst="rect">
            <a:avLst/>
          </a:prstGeom>
        </p:spPr>
      </p:pic>
      <p:grpSp>
        <p:nvGrpSpPr>
          <p:cNvPr id="32" name="Group 31">
            <a:extLst>
              <a:ext uri="{FF2B5EF4-FFF2-40B4-BE49-F238E27FC236}">
                <a16:creationId xmlns:a16="http://schemas.microsoft.com/office/drawing/2014/main" id="{7188D777-D393-2EDB-943A-3754433CEC98}"/>
              </a:ext>
            </a:extLst>
          </p:cNvPr>
          <p:cNvGrpSpPr/>
          <p:nvPr/>
        </p:nvGrpSpPr>
        <p:grpSpPr>
          <a:xfrm>
            <a:off x="6090751" y="1399945"/>
            <a:ext cx="5862951" cy="5273743"/>
            <a:chOff x="6090751" y="1399945"/>
            <a:chExt cx="5862951" cy="5273743"/>
          </a:xfrm>
        </p:grpSpPr>
        <p:pic>
          <p:nvPicPr>
            <p:cNvPr id="29" name="Picture 28" descr="A screenshot of a computer program&#10;&#10;Description automatically generated">
              <a:extLst>
                <a:ext uri="{FF2B5EF4-FFF2-40B4-BE49-F238E27FC236}">
                  <a16:creationId xmlns:a16="http://schemas.microsoft.com/office/drawing/2014/main" id="{6502AFC4-2A49-27C8-3E97-5A27CCCC81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0753" y="1399945"/>
              <a:ext cx="5751568" cy="3871196"/>
            </a:xfrm>
            <a:prstGeom prst="rect">
              <a:avLst/>
            </a:prstGeom>
          </p:spPr>
        </p:pic>
        <p:sp>
          <p:nvSpPr>
            <p:cNvPr id="31" name="Rectangle: Rounded Corners 30">
              <a:extLst>
                <a:ext uri="{FF2B5EF4-FFF2-40B4-BE49-F238E27FC236}">
                  <a16:creationId xmlns:a16="http://schemas.microsoft.com/office/drawing/2014/main" id="{DC81E62B-A0E4-9A9A-C77F-1399A6699844}"/>
                </a:ext>
              </a:extLst>
            </p:cNvPr>
            <p:cNvSpPr/>
            <p:nvPr/>
          </p:nvSpPr>
          <p:spPr>
            <a:xfrm>
              <a:off x="6090751" y="5235419"/>
              <a:ext cx="5862951" cy="14382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All the outliers were removed and at the end we were left with 466 movies</a:t>
              </a:r>
            </a:p>
          </p:txBody>
        </p:sp>
      </p:grpSp>
    </p:spTree>
    <p:extLst>
      <p:ext uri="{BB962C8B-B14F-4D97-AF65-F5344CB8AC3E}">
        <p14:creationId xmlns:p14="http://schemas.microsoft.com/office/powerpoint/2010/main" val="1786917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084"/>
                                        </p:tgtEl>
                                        <p:attrNameLst>
                                          <p:attrName>style.visibility</p:attrName>
                                        </p:attrNameLst>
                                      </p:cBhvr>
                                      <p:to>
                                        <p:strVal val="visible"/>
                                      </p:to>
                                    </p:set>
                                    <p:animEffect transition="in" filter="randombar(horizontal)">
                                      <p:cBhvr>
                                        <p:cTn id="15" dur="500"/>
                                        <p:tgtEl>
                                          <p:spTgt spid="308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086"/>
                                        </p:tgtEl>
                                        <p:attrNameLst>
                                          <p:attrName>style.visibility</p:attrName>
                                        </p:attrNameLst>
                                      </p:cBhvr>
                                      <p:to>
                                        <p:strVal val="visible"/>
                                      </p:to>
                                    </p:set>
                                    <p:animEffect transition="in" filter="randombar(horizontal)">
                                      <p:cBhvr>
                                        <p:cTn id="20" dur="500"/>
                                        <p:tgtEl>
                                          <p:spTgt spid="308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randombar(horizontal)">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35155A68-3812-9C0B-412B-AACDDADE0E3B}"/>
              </a:ext>
            </a:extLst>
          </p:cNvPr>
          <p:cNvPicPr>
            <a:picLocks noChangeAspect="1"/>
          </p:cNvPicPr>
          <p:nvPr/>
        </p:nvPicPr>
        <p:blipFill rotWithShape="1">
          <a:blip r:embed="rId2"/>
          <a:srcRect t="6893" b="1810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1BEAE8E-14E8-A985-63BA-C36B56A6D786}"/>
              </a:ext>
            </a:extLst>
          </p:cNvPr>
          <p:cNvGrpSpPr/>
          <p:nvPr/>
        </p:nvGrpSpPr>
        <p:grpSpPr>
          <a:xfrm>
            <a:off x="44812" y="276450"/>
            <a:ext cx="10991786" cy="965200"/>
            <a:chOff x="142241" y="146532"/>
            <a:chExt cx="5606958" cy="965200"/>
          </a:xfrm>
        </p:grpSpPr>
        <p:sp>
          <p:nvSpPr>
            <p:cNvPr id="4" name="Rectangle: Rounded Corners 3">
              <a:extLst>
                <a:ext uri="{FF2B5EF4-FFF2-40B4-BE49-F238E27FC236}">
                  <a16:creationId xmlns:a16="http://schemas.microsoft.com/office/drawing/2014/main" id="{7454DC9F-9581-CF7B-8371-0B32109E8870}"/>
                </a:ext>
              </a:extLst>
            </p:cNvPr>
            <p:cNvSpPr/>
            <p:nvPr/>
          </p:nvSpPr>
          <p:spPr>
            <a:xfrm>
              <a:off x="142241" y="146532"/>
              <a:ext cx="5606958"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82662">
                <a:tabLst>
                  <a:tab pos="1978025" algn="l"/>
                </a:tabLst>
              </a:pPr>
              <a:r>
                <a:rPr lang="en-US" sz="1800" b="1" i="0" dirty="0">
                  <a:solidFill>
                    <a:schemeClr val="bg1"/>
                  </a:solidFill>
                  <a:effectLst/>
                  <a:latin typeface="Amasis MT Pro" panose="02040504050005020304" pitchFamily="18" charset="0"/>
                </a:rPr>
                <a:t>Display the movie categories where the revenue is greater than $961,000,000.</a:t>
              </a:r>
            </a:p>
          </p:txBody>
        </p:sp>
        <p:sp>
          <p:nvSpPr>
            <p:cNvPr id="6" name="Oval 5">
              <a:extLst>
                <a:ext uri="{FF2B5EF4-FFF2-40B4-BE49-F238E27FC236}">
                  <a16:creationId xmlns:a16="http://schemas.microsoft.com/office/drawing/2014/main" id="{69287A65-D367-5BBB-EDDD-D738B7560CE8}"/>
                </a:ext>
              </a:extLst>
            </p:cNvPr>
            <p:cNvSpPr/>
            <p:nvPr/>
          </p:nvSpPr>
          <p:spPr>
            <a:xfrm>
              <a:off x="209534" y="203964"/>
              <a:ext cx="511769"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11</a:t>
              </a:r>
              <a:endParaRPr lang="en-IN" sz="3200" dirty="0"/>
            </a:p>
          </p:txBody>
        </p:sp>
      </p:grpSp>
      <p:sp>
        <p:nvSpPr>
          <p:cNvPr id="16" name="Rectangle: Rounded Corners 15">
            <a:extLst>
              <a:ext uri="{FF2B5EF4-FFF2-40B4-BE49-F238E27FC236}">
                <a16:creationId xmlns:a16="http://schemas.microsoft.com/office/drawing/2014/main" id="{02D28454-20E2-C70E-9769-952B20C39A2E}"/>
              </a:ext>
            </a:extLst>
          </p:cNvPr>
          <p:cNvSpPr/>
          <p:nvPr/>
        </p:nvSpPr>
        <p:spPr>
          <a:xfrm>
            <a:off x="2042160" y="5374698"/>
            <a:ext cx="7685499" cy="9652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There are220 movies whose runtime is greater than the average </a:t>
            </a:r>
            <a:r>
              <a:rPr lang="en-US" sz="1400" dirty="0" err="1"/>
              <a:t>average</a:t>
            </a:r>
            <a:r>
              <a:rPr lang="en-US" sz="1400" dirty="0"/>
              <a:t> runtime</a:t>
            </a:r>
            <a:endParaRPr lang="en-IN" sz="1400" dirty="0"/>
          </a:p>
        </p:txBody>
      </p:sp>
      <p:pic>
        <p:nvPicPr>
          <p:cNvPr id="3" name="Picture 2" descr="A screenshot of a computer&#10;&#10;Description automatically generated">
            <a:extLst>
              <a:ext uri="{FF2B5EF4-FFF2-40B4-BE49-F238E27FC236}">
                <a16:creationId xmlns:a16="http://schemas.microsoft.com/office/drawing/2014/main" id="{062D3DB9-5328-A682-7543-0AA140698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568" y="1417145"/>
            <a:ext cx="7262489" cy="4023709"/>
          </a:xfrm>
          <a:prstGeom prst="rect">
            <a:avLst/>
          </a:prstGeom>
        </p:spPr>
      </p:pic>
    </p:spTree>
    <p:extLst>
      <p:ext uri="{BB962C8B-B14F-4D97-AF65-F5344CB8AC3E}">
        <p14:creationId xmlns:p14="http://schemas.microsoft.com/office/powerpoint/2010/main" val="358543539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41" name="Rectangle 40">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2" name="Picture 41" descr="Scientist holding solution in glassware in laboratory with rainbow overlay">
            <a:extLst>
              <a:ext uri="{FF2B5EF4-FFF2-40B4-BE49-F238E27FC236}">
                <a16:creationId xmlns:a16="http://schemas.microsoft.com/office/drawing/2014/main" id="{E604C3CB-9CFB-E07F-F61F-3274E7D8E4BA}"/>
              </a:ext>
            </a:extLst>
          </p:cNvPr>
          <p:cNvPicPr>
            <a:picLocks noChangeAspect="1"/>
          </p:cNvPicPr>
          <p:nvPr/>
        </p:nvPicPr>
        <p:blipFill rotWithShape="1">
          <a:blip r:embed="rId2"/>
          <a:srcRect l="7507" r="18279"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43" name="Freeform: Shape 42">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4" name="Freeform: Shape 43">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5" name="Freeform: Shape 4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71D16D6-04FA-845A-3ABE-2C7BD21AE23E}"/>
              </a:ext>
            </a:extLst>
          </p:cNvPr>
          <p:cNvSpPr>
            <a:spLocks noGrp="1"/>
          </p:cNvSpPr>
          <p:nvPr>
            <p:ph type="title"/>
          </p:nvPr>
        </p:nvSpPr>
        <p:spPr>
          <a:xfrm>
            <a:off x="139672" y="87548"/>
            <a:ext cx="5274860" cy="1125025"/>
          </a:xfrm>
        </p:spPr>
        <p:txBody>
          <a:bodyPr vert="horz" lIns="109728" tIns="109728" rIns="109728" bIns="91440" rtlCol="0" anchor="b">
            <a:normAutofit/>
          </a:bodyPr>
          <a:lstStyle/>
          <a:p>
            <a:pPr>
              <a:lnSpc>
                <a:spcPct val="120000"/>
              </a:lnSpc>
            </a:pPr>
            <a:r>
              <a:rPr lang="en-US" sz="5100" dirty="0">
                <a:solidFill>
                  <a:schemeClr val="tx1">
                    <a:lumMod val="85000"/>
                    <a:lumOff val="15000"/>
                  </a:schemeClr>
                </a:solidFill>
              </a:rPr>
              <a:t>CONCLUSION</a:t>
            </a:r>
          </a:p>
        </p:txBody>
      </p:sp>
      <p:sp>
        <p:nvSpPr>
          <p:cNvPr id="4" name="TextBox 3">
            <a:extLst>
              <a:ext uri="{FF2B5EF4-FFF2-40B4-BE49-F238E27FC236}">
                <a16:creationId xmlns:a16="http://schemas.microsoft.com/office/drawing/2014/main" id="{1D1F46EB-AEB1-FFED-8A8C-B271BB18233F}"/>
              </a:ext>
            </a:extLst>
          </p:cNvPr>
          <p:cNvSpPr txBox="1"/>
          <p:nvPr/>
        </p:nvSpPr>
        <p:spPr>
          <a:xfrm>
            <a:off x="392045" y="1542969"/>
            <a:ext cx="5971311" cy="5016758"/>
          </a:xfrm>
          <a:prstGeom prst="rect">
            <a:avLst/>
          </a:prstGeom>
          <a:noFill/>
        </p:spPr>
        <p:txBody>
          <a:bodyPr wrap="square" rtlCol="0">
            <a:spAutoFit/>
          </a:bodyPr>
          <a:lstStyle/>
          <a:p>
            <a:pPr marL="342900" indent="-342900">
              <a:buFont typeface="+mj-lt"/>
              <a:buAutoNum type="arabicPeriod"/>
            </a:pPr>
            <a:r>
              <a:rPr lang="en-US" sz="2000" dirty="0"/>
              <a:t>Animation movies will generate most Revenue as it is more loved by audience</a:t>
            </a:r>
          </a:p>
          <a:p>
            <a:pPr marL="342900" indent="-342900">
              <a:buFont typeface="+mj-lt"/>
              <a:buAutoNum type="arabicPeriod"/>
            </a:pPr>
            <a:endParaRPr lang="en-US" sz="2000" dirty="0"/>
          </a:p>
          <a:p>
            <a:pPr marL="342900" indent="-342900">
              <a:buFont typeface="+mj-lt"/>
              <a:buAutoNum type="arabicPeriod"/>
            </a:pPr>
            <a:r>
              <a:rPr lang="en-US" sz="2000" dirty="0"/>
              <a:t>Warner Bros. is the best performing company</a:t>
            </a:r>
          </a:p>
          <a:p>
            <a:pPr marL="342900" indent="-342900">
              <a:buFont typeface="+mj-lt"/>
              <a:buAutoNum type="arabicPeriod"/>
            </a:pPr>
            <a:endParaRPr lang="en-US" sz="2000" dirty="0"/>
          </a:p>
          <a:p>
            <a:pPr marL="342900" indent="-342900">
              <a:buFont typeface="+mj-lt"/>
              <a:buAutoNum type="arabicPeriod"/>
            </a:pPr>
            <a:r>
              <a:rPr lang="en-US" sz="2000" dirty="0"/>
              <a:t>Movies produced by Warner Bros. have the best runtime</a:t>
            </a:r>
          </a:p>
          <a:p>
            <a:pPr marL="342900" indent="-342900">
              <a:buFont typeface="+mj-lt"/>
              <a:buAutoNum type="arabicPeriod"/>
            </a:pPr>
            <a:endParaRPr lang="en-US" sz="2000" dirty="0"/>
          </a:p>
          <a:p>
            <a:pPr marL="342900" indent="-342900">
              <a:buFont typeface="+mj-lt"/>
              <a:buAutoNum type="arabicPeriod"/>
            </a:pPr>
            <a:r>
              <a:rPr lang="en-US" sz="2000" dirty="0"/>
              <a:t>The category Documentary is the lowest revenue generating category</a:t>
            </a:r>
          </a:p>
          <a:p>
            <a:pPr marL="342900" indent="-342900">
              <a:buFont typeface="+mj-lt"/>
              <a:buAutoNum type="arabicPeriod"/>
            </a:pPr>
            <a:endParaRPr lang="en-US" sz="2000" dirty="0"/>
          </a:p>
          <a:p>
            <a:pPr marL="342900" indent="-342900">
              <a:buFont typeface="+mj-lt"/>
              <a:buAutoNum type="arabicPeriod"/>
            </a:pPr>
            <a:r>
              <a:rPr lang="en-US" sz="2000" dirty="0"/>
              <a:t>Budget doesn’t not affect the revenue : meaning that if popular genre is selected the movie will generate high revenue</a:t>
            </a:r>
          </a:p>
          <a:p>
            <a:pPr marL="342900" indent="-342900">
              <a:buFont typeface="+mj-lt"/>
              <a:buAutoNum type="arabicPeriod"/>
            </a:pPr>
            <a:endParaRPr lang="en-IN" sz="2000" dirty="0"/>
          </a:p>
        </p:txBody>
      </p:sp>
    </p:spTree>
    <p:extLst>
      <p:ext uri="{BB962C8B-B14F-4D97-AF65-F5344CB8AC3E}">
        <p14:creationId xmlns:p14="http://schemas.microsoft.com/office/powerpoint/2010/main" val="340796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09ACE8F-84D4-2A12-CCD4-95EA3DAD2DB8}"/>
              </a:ext>
            </a:extLst>
          </p:cNvPr>
          <p:cNvSpPr>
            <a:spLocks noGrp="1"/>
          </p:cNvSpPr>
          <p:nvPr>
            <p:ph type="title"/>
          </p:nvPr>
        </p:nvSpPr>
        <p:spPr>
          <a:xfrm>
            <a:off x="6090045" y="1346200"/>
            <a:ext cx="5624118" cy="3284538"/>
          </a:xfrm>
        </p:spPr>
        <p:txBody>
          <a:bodyPr vert="horz" lIns="109728" tIns="109728" rIns="109728" bIns="91440" rtlCol="0" anchor="b">
            <a:normAutofit/>
          </a:bodyPr>
          <a:lstStyle/>
          <a:p>
            <a:pPr>
              <a:lnSpc>
                <a:spcPct val="120000"/>
              </a:lnSpc>
            </a:pPr>
            <a:r>
              <a:rPr lang="en-US" sz="5400">
                <a:solidFill>
                  <a:schemeClr val="tx1">
                    <a:lumMod val="85000"/>
                    <a:lumOff val="15000"/>
                  </a:schemeClr>
                </a:solidFill>
              </a:rPr>
              <a:t>THANK YOU</a:t>
            </a:r>
          </a:p>
        </p:txBody>
      </p:sp>
      <p:sp>
        <p:nvSpPr>
          <p:cNvPr id="27" name="Freeform: Shape 26">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Camera lens">
            <a:extLst>
              <a:ext uri="{FF2B5EF4-FFF2-40B4-BE49-F238E27FC236}">
                <a16:creationId xmlns:a16="http://schemas.microsoft.com/office/drawing/2014/main" id="{D0B8EDD5-ED98-EBA4-3772-D534368A7A78}"/>
              </a:ext>
            </a:extLst>
          </p:cNvPr>
          <p:cNvPicPr>
            <a:picLocks noChangeAspect="1"/>
          </p:cNvPicPr>
          <p:nvPr/>
        </p:nvPicPr>
        <p:blipFill rotWithShape="1">
          <a:blip r:embed="rId2"/>
          <a:srcRect l="12951" r="38061"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1" name="Freeform: Shape 30">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735554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F0F8657-3AE2-EAD0-236F-B84893C15EED}"/>
              </a:ext>
            </a:extLst>
          </p:cNvPr>
          <p:cNvSpPr>
            <a:spLocks noGrp="1"/>
          </p:cNvSpPr>
          <p:nvPr>
            <p:ph type="title"/>
          </p:nvPr>
        </p:nvSpPr>
        <p:spPr>
          <a:xfrm>
            <a:off x="2377440" y="442220"/>
            <a:ext cx="8397987" cy="1345269"/>
          </a:xfrm>
        </p:spPr>
        <p:txBody>
          <a:bodyPr anchor="b">
            <a:normAutofit/>
          </a:bodyPr>
          <a:lstStyle/>
          <a:p>
            <a:r>
              <a:rPr lang="en-US" dirty="0"/>
              <a:t>CONTENTS</a:t>
            </a:r>
            <a:endParaRPr lang="en-IN" dirty="0"/>
          </a:p>
        </p:txBody>
      </p:sp>
      <p:graphicFrame>
        <p:nvGraphicFramePr>
          <p:cNvPr id="4" name="Content Placeholder 3">
            <a:extLst>
              <a:ext uri="{FF2B5EF4-FFF2-40B4-BE49-F238E27FC236}">
                <a16:creationId xmlns:a16="http://schemas.microsoft.com/office/drawing/2014/main" id="{CADF371E-79B5-C167-C1BA-3F839886F12B}"/>
              </a:ext>
            </a:extLst>
          </p:cNvPr>
          <p:cNvGraphicFramePr>
            <a:graphicFrameLocks noGrp="1"/>
          </p:cNvGraphicFramePr>
          <p:nvPr>
            <p:ph idx="1"/>
            <p:extLst>
              <p:ext uri="{D42A27DB-BD31-4B8C-83A1-F6EECF244321}">
                <p14:modId xmlns:p14="http://schemas.microsoft.com/office/powerpoint/2010/main" val="2950478159"/>
              </p:ext>
            </p:extLst>
          </p:nvPr>
        </p:nvGraphicFramePr>
        <p:xfrm>
          <a:off x="2377439" y="2312988"/>
          <a:ext cx="8312785" cy="3411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718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 name="Freeform: Shape 40">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3" name="Freeform: Shape 42">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7" name="Freeform: Shape 46">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9" name="Freeform: Shape 48">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1" name="Rectangle 50">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Camera lens at twilight">
            <a:extLst>
              <a:ext uri="{FF2B5EF4-FFF2-40B4-BE49-F238E27FC236}">
                <a16:creationId xmlns:a16="http://schemas.microsoft.com/office/drawing/2014/main" id="{66D455A8-B927-8CA5-3D51-EE78FF75D19A}"/>
              </a:ext>
            </a:extLst>
          </p:cNvPr>
          <p:cNvPicPr>
            <a:picLocks noChangeAspect="1"/>
          </p:cNvPicPr>
          <p:nvPr/>
        </p:nvPicPr>
        <p:blipFill rotWithShape="1">
          <a:blip r:embed="rId3"/>
          <a:srcRect r="6690"/>
          <a:stretch/>
        </p:blipFill>
        <p:spPr>
          <a:xfrm>
            <a:off x="3048" y="10"/>
            <a:ext cx="12188952" cy="6857990"/>
          </a:xfrm>
          <a:prstGeom prst="rect">
            <a:avLst/>
          </a:prstGeom>
        </p:spPr>
      </p:pic>
      <p:sp>
        <p:nvSpPr>
          <p:cNvPr id="53" name="Freeform: Shape 52">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7" name="Freeform: Shape 56">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9" name="Freeform: Shape 58">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FEE31E8-0FB0-1739-587E-7C982AAA2055}"/>
              </a:ext>
            </a:extLst>
          </p:cNvPr>
          <p:cNvSpPr>
            <a:spLocks noGrp="1"/>
          </p:cNvSpPr>
          <p:nvPr>
            <p:ph type="title"/>
          </p:nvPr>
        </p:nvSpPr>
        <p:spPr>
          <a:xfrm>
            <a:off x="2190750" y="1346268"/>
            <a:ext cx="7810500" cy="3125338"/>
          </a:xfrm>
        </p:spPr>
        <p:txBody>
          <a:bodyPr vert="horz" lIns="109728" tIns="109728" rIns="109728" bIns="91440" rtlCol="0" anchor="b">
            <a:normAutofit/>
          </a:bodyPr>
          <a:lstStyle/>
          <a:p>
            <a:pPr algn="ctr">
              <a:lnSpc>
                <a:spcPct val="120000"/>
              </a:lnSpc>
            </a:pPr>
            <a:r>
              <a:rPr lang="en-US" sz="7200">
                <a:solidFill>
                  <a:schemeClr val="tx1">
                    <a:lumMod val="85000"/>
                    <a:lumOff val="15000"/>
                  </a:schemeClr>
                </a:solidFill>
              </a:rPr>
              <a:t>INTRO &amp; OBJECTIVE</a:t>
            </a:r>
          </a:p>
        </p:txBody>
      </p:sp>
      <p:sp>
        <p:nvSpPr>
          <p:cNvPr id="3" name="Content Placeholder 2">
            <a:extLst>
              <a:ext uri="{FF2B5EF4-FFF2-40B4-BE49-F238E27FC236}">
                <a16:creationId xmlns:a16="http://schemas.microsoft.com/office/drawing/2014/main" id="{2247905F-53D5-29A0-E843-432AC77199FB}"/>
              </a:ext>
            </a:extLst>
          </p:cNvPr>
          <p:cNvSpPr>
            <a:spLocks noGrp="1"/>
          </p:cNvSpPr>
          <p:nvPr>
            <p:ph idx="1"/>
          </p:nvPr>
        </p:nvSpPr>
        <p:spPr>
          <a:xfrm>
            <a:off x="2619375" y="4471607"/>
            <a:ext cx="6953250" cy="862394"/>
          </a:xfrm>
        </p:spPr>
        <p:txBody>
          <a:bodyPr vert="horz" lIns="109728" tIns="109728" rIns="109728" bIns="91440" rtlCol="0" anchor="t">
            <a:normAutofit/>
          </a:bodyPr>
          <a:lstStyle/>
          <a:p>
            <a:pPr algn="ctr">
              <a:lnSpc>
                <a:spcPct val="120000"/>
              </a:lnSpc>
            </a:pPr>
            <a:r>
              <a:rPr lang="en-US" sz="1700">
                <a:solidFill>
                  <a:schemeClr val="tx1">
                    <a:lumMod val="85000"/>
                    <a:lumOff val="15000"/>
                  </a:schemeClr>
                </a:solidFill>
              </a:rPr>
              <a:t>Helping a movie company to analyse the type of movies and genres that perform well in cinema.</a:t>
            </a:r>
          </a:p>
        </p:txBody>
      </p:sp>
    </p:spTree>
    <p:extLst>
      <p:ext uri="{BB962C8B-B14F-4D97-AF65-F5344CB8AC3E}">
        <p14:creationId xmlns:p14="http://schemas.microsoft.com/office/powerpoint/2010/main" val="44719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AF7796E4-3FB3-D08C-3625-49DCC3792215}"/>
              </a:ext>
            </a:extLst>
          </p:cNvPr>
          <p:cNvPicPr>
            <a:picLocks noChangeAspect="1"/>
          </p:cNvPicPr>
          <p:nvPr/>
        </p:nvPicPr>
        <p:blipFill rotWithShape="1">
          <a:blip r:embed="rId2"/>
          <a:srcRect b="6250"/>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BCBF6E-0EA8-683D-D936-91766BE0D58A}"/>
              </a:ext>
            </a:extLst>
          </p:cNvPr>
          <p:cNvSpPr>
            <a:spLocks noGrp="1"/>
          </p:cNvSpPr>
          <p:nvPr>
            <p:ph type="title"/>
          </p:nvPr>
        </p:nvSpPr>
        <p:spPr>
          <a:xfrm>
            <a:off x="0" y="-107004"/>
            <a:ext cx="7265307" cy="943583"/>
          </a:xfrm>
        </p:spPr>
        <p:txBody>
          <a:bodyPr vert="horz" lIns="109728" tIns="109728" rIns="109728" bIns="91440" rtlCol="0" anchor="b">
            <a:noAutofit/>
          </a:bodyPr>
          <a:lstStyle/>
          <a:p>
            <a:pPr>
              <a:lnSpc>
                <a:spcPct val="120000"/>
              </a:lnSpc>
            </a:pPr>
            <a:r>
              <a:rPr lang="en-US" dirty="0">
                <a:solidFill>
                  <a:schemeClr val="bg1"/>
                </a:solidFill>
              </a:rPr>
              <a:t>BUSINESS OBJECTIVE</a:t>
            </a:r>
          </a:p>
        </p:txBody>
      </p:sp>
      <p:sp>
        <p:nvSpPr>
          <p:cNvPr id="4" name="Rectangle 3">
            <a:extLst>
              <a:ext uri="{FF2B5EF4-FFF2-40B4-BE49-F238E27FC236}">
                <a16:creationId xmlns:a16="http://schemas.microsoft.com/office/drawing/2014/main" id="{01B02B83-8B12-B2C0-7CBE-D8FFB691D27A}"/>
              </a:ext>
            </a:extLst>
          </p:cNvPr>
          <p:cNvSpPr/>
          <p:nvPr/>
        </p:nvSpPr>
        <p:spPr>
          <a:xfrm>
            <a:off x="457199" y="1206230"/>
            <a:ext cx="5379395" cy="515565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AF11B9C-CC0D-EE0E-A758-77AB7D3F34A6}"/>
              </a:ext>
            </a:extLst>
          </p:cNvPr>
          <p:cNvSpPr/>
          <p:nvPr/>
        </p:nvSpPr>
        <p:spPr>
          <a:xfrm>
            <a:off x="6194296" y="1206229"/>
            <a:ext cx="5379395" cy="515565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81B2C57-5D4A-BF9D-6BBB-E02FA47C5F7F}"/>
              </a:ext>
            </a:extLst>
          </p:cNvPr>
          <p:cNvSpPr txBox="1"/>
          <p:nvPr/>
        </p:nvSpPr>
        <p:spPr>
          <a:xfrm>
            <a:off x="618309" y="1449421"/>
            <a:ext cx="4957679" cy="4401205"/>
          </a:xfrm>
          <a:prstGeom prst="rect">
            <a:avLst/>
          </a:prstGeom>
          <a:noFill/>
        </p:spPr>
        <p:txBody>
          <a:bodyPr wrap="square" rtlCol="0">
            <a:spAutoFit/>
          </a:bodyPr>
          <a:lstStyle/>
          <a:p>
            <a:pPr marL="342900" indent="-342900">
              <a:buFont typeface="+mj-lt"/>
              <a:buAutoNum type="arabicPeriod"/>
              <a:tabLst>
                <a:tab pos="1978025" algn="l"/>
              </a:tabLst>
            </a:pPr>
            <a:r>
              <a:rPr lang="en-US" sz="1400" b="1" i="0" dirty="0">
                <a:solidFill>
                  <a:schemeClr val="bg1"/>
                </a:solidFill>
                <a:effectLst/>
                <a:latin typeface="Amasis MT Pro" panose="02040504050005020304" pitchFamily="18" charset="0"/>
              </a:rPr>
              <a:t>Load the movie dataset in the Python notebook. Display the numbers of rows and columns in the dataset. Display the titles and genres of the first 50 movies from the dataset.</a:t>
            </a:r>
          </a:p>
          <a:p>
            <a:pPr marL="342900" indent="-342900">
              <a:buFont typeface="+mj-lt"/>
              <a:buAutoNum type="arabicPeriod"/>
              <a:tabLst>
                <a:tab pos="1978025" algn="l"/>
              </a:tabLst>
            </a:pPr>
            <a:endParaRPr lang="en-US" sz="1400" b="1" i="0" dirty="0">
              <a:solidFill>
                <a:schemeClr val="bg1"/>
              </a:solidFill>
              <a:effectLst/>
              <a:latin typeface="Amasis MT Pro" panose="02040504050005020304" pitchFamily="18" charset="0"/>
            </a:endParaRPr>
          </a:p>
          <a:p>
            <a:pPr marL="342900" indent="-342900">
              <a:buFont typeface="+mj-lt"/>
              <a:buAutoNum type="arabicPeriod"/>
              <a:tabLst>
                <a:tab pos="1978025" algn="l"/>
              </a:tabLst>
            </a:pPr>
            <a:r>
              <a:rPr lang="en-US" sz="1400" b="1" i="0" dirty="0">
                <a:solidFill>
                  <a:schemeClr val="bg1"/>
                </a:solidFill>
                <a:effectLst/>
                <a:latin typeface="Amasis MT Pro" panose="02040504050005020304" pitchFamily="18" charset="0"/>
              </a:rPr>
              <a:t>Identify the columns that have null values and perform the null value treatment.</a:t>
            </a:r>
            <a:endParaRPr lang="en-US" sz="1400" b="1" dirty="0">
              <a:solidFill>
                <a:schemeClr val="bg1"/>
              </a:solidFill>
              <a:latin typeface="Amasis MT Pro" panose="02040504050005020304" pitchFamily="18" charset="0"/>
            </a:endParaRPr>
          </a:p>
          <a:p>
            <a:pPr marL="342900" indent="-342900">
              <a:buFont typeface="+mj-lt"/>
              <a:buAutoNum type="arabicPeriod"/>
              <a:tabLst>
                <a:tab pos="1978025" algn="l"/>
              </a:tabLst>
            </a:pPr>
            <a:endParaRPr lang="en-US" sz="1400" b="1" i="0" dirty="0">
              <a:solidFill>
                <a:schemeClr val="bg1"/>
              </a:solidFill>
              <a:effectLst/>
              <a:latin typeface="Amasis MT Pro" panose="02040504050005020304" pitchFamily="18" charset="0"/>
            </a:endParaRPr>
          </a:p>
          <a:p>
            <a:pPr marL="342900" indent="-342900">
              <a:buFont typeface="+mj-lt"/>
              <a:buAutoNum type="arabicPeriod"/>
              <a:tabLst>
                <a:tab pos="1978025" algn="l"/>
              </a:tabLst>
            </a:pPr>
            <a:r>
              <a:rPr lang="en-US" sz="1400" b="1" i="0" dirty="0">
                <a:solidFill>
                  <a:schemeClr val="bg1"/>
                </a:solidFill>
                <a:effectLst/>
                <a:latin typeface="Amasis MT Pro" panose="02040504050005020304" pitchFamily="18" charset="0"/>
              </a:rPr>
              <a:t>Display the movie categories that have a budget greater than $220,000.</a:t>
            </a:r>
          </a:p>
          <a:p>
            <a:pPr marL="342900" indent="-342900">
              <a:buFont typeface="+mj-lt"/>
              <a:buAutoNum type="arabicPeriod"/>
              <a:tabLst>
                <a:tab pos="1978025" algn="l"/>
              </a:tabLst>
            </a:pPr>
            <a:endParaRPr lang="en-US" sz="1400" b="1" i="0" dirty="0">
              <a:solidFill>
                <a:schemeClr val="bg1"/>
              </a:solidFill>
              <a:effectLst/>
              <a:latin typeface="Amasis MT Pro" panose="02040504050005020304" pitchFamily="18" charset="0"/>
            </a:endParaRPr>
          </a:p>
          <a:p>
            <a:pPr marL="342900" indent="-342900">
              <a:buFont typeface="+mj-lt"/>
              <a:buAutoNum type="arabicPeriod"/>
              <a:tabLst>
                <a:tab pos="1978025" algn="l"/>
              </a:tabLst>
            </a:pPr>
            <a:r>
              <a:rPr lang="en-US" sz="1400" b="1" i="0" dirty="0">
                <a:solidFill>
                  <a:schemeClr val="bg1"/>
                </a:solidFill>
                <a:effectLst/>
                <a:latin typeface="Amasis MT Pro" panose="02040504050005020304" pitchFamily="18" charset="0"/>
              </a:rPr>
              <a:t>Display the movie categories where the revenue is greater than $961,000,000.</a:t>
            </a:r>
          </a:p>
          <a:p>
            <a:pPr marL="342900" indent="-342900">
              <a:buFont typeface="+mj-lt"/>
              <a:buAutoNum type="arabicPeriod"/>
              <a:tabLst>
                <a:tab pos="1978025" algn="l"/>
              </a:tabLst>
            </a:pPr>
            <a:endParaRPr lang="en-US" sz="1400" b="1" i="0" dirty="0">
              <a:solidFill>
                <a:schemeClr val="bg1"/>
              </a:solidFill>
              <a:effectLst/>
              <a:latin typeface="Amasis MT Pro" panose="02040504050005020304" pitchFamily="18" charset="0"/>
            </a:endParaRPr>
          </a:p>
          <a:p>
            <a:pPr marL="342900" indent="-342900">
              <a:buAutoNum type="arabicPeriod"/>
            </a:pPr>
            <a:r>
              <a:rPr lang="en-US" sz="1400" b="1" dirty="0">
                <a:solidFill>
                  <a:schemeClr val="bg1"/>
                </a:solidFill>
                <a:latin typeface="Amasis MT Pro" panose="02040504050005020304" pitchFamily="18" charset="0"/>
              </a:rPr>
              <a:t>Remove the rows with value 0 from both the budget and revenue columns.</a:t>
            </a:r>
          </a:p>
          <a:p>
            <a:pPr marL="342900" indent="-342900">
              <a:buAutoNum type="arabicPeriod"/>
            </a:pPr>
            <a:endParaRPr lang="en-US" sz="1400" b="1" dirty="0">
              <a:solidFill>
                <a:schemeClr val="bg1"/>
              </a:solidFill>
              <a:latin typeface="Amasis MT Pro" panose="02040504050005020304" pitchFamily="18" charset="0"/>
            </a:endParaRPr>
          </a:p>
          <a:p>
            <a:pPr marL="342900" indent="-342900">
              <a:buAutoNum type="arabicPeriod"/>
            </a:pPr>
            <a:r>
              <a:rPr lang="en-US" sz="1400" b="1" dirty="0">
                <a:solidFill>
                  <a:schemeClr val="bg1"/>
                </a:solidFill>
                <a:latin typeface="Amasis MT Pro" panose="02040504050005020304" pitchFamily="18" charset="0"/>
              </a:rPr>
              <a:t>List the top 10 movies with the highest revenues and the top 10 movies with the least budget. </a:t>
            </a:r>
          </a:p>
          <a:p>
            <a:endParaRPr lang="en-US" sz="1400" b="1" dirty="0">
              <a:solidFill>
                <a:schemeClr val="bg1"/>
              </a:solidFill>
              <a:latin typeface="Amasis MT Pro" panose="02040504050005020304" pitchFamily="18" charset="0"/>
            </a:endParaRPr>
          </a:p>
        </p:txBody>
      </p:sp>
      <p:sp>
        <p:nvSpPr>
          <p:cNvPr id="12" name="TextBox 11">
            <a:extLst>
              <a:ext uri="{FF2B5EF4-FFF2-40B4-BE49-F238E27FC236}">
                <a16:creationId xmlns:a16="http://schemas.microsoft.com/office/drawing/2014/main" id="{AF6FE698-27DC-8359-94FF-23EA4E85BF5D}"/>
              </a:ext>
            </a:extLst>
          </p:cNvPr>
          <p:cNvSpPr txBox="1"/>
          <p:nvPr/>
        </p:nvSpPr>
        <p:spPr>
          <a:xfrm>
            <a:off x="6278856" y="1228397"/>
            <a:ext cx="4929226" cy="4401205"/>
          </a:xfrm>
          <a:prstGeom prst="rect">
            <a:avLst/>
          </a:prstGeom>
          <a:noFill/>
        </p:spPr>
        <p:txBody>
          <a:bodyPr wrap="square">
            <a:spAutoFit/>
          </a:bodyPr>
          <a:lstStyle/>
          <a:p>
            <a:pPr marL="342900" indent="-342900">
              <a:buFont typeface="+mj-lt"/>
              <a:buAutoNum type="arabicPeriod"/>
              <a:tabLst>
                <a:tab pos="1978025" algn="l"/>
              </a:tabLst>
            </a:pPr>
            <a:endParaRPr lang="en-US" sz="1400" b="1" dirty="0">
              <a:solidFill>
                <a:schemeClr val="bg1"/>
              </a:solidFill>
              <a:latin typeface="Amasis MT Pro" panose="02040504050005020304" pitchFamily="18" charset="0"/>
            </a:endParaRPr>
          </a:p>
          <a:p>
            <a:pPr marL="342900" indent="-342900">
              <a:buFont typeface="+mj-lt"/>
              <a:buAutoNum type="arabicPeriod" startAt="7"/>
              <a:tabLst>
                <a:tab pos="1978025" algn="l"/>
              </a:tabLst>
            </a:pPr>
            <a:r>
              <a:rPr lang="en-US" sz="1400" b="1" dirty="0">
                <a:solidFill>
                  <a:schemeClr val="bg1"/>
                </a:solidFill>
                <a:latin typeface="Amasis MT Pro" panose="02040504050005020304" pitchFamily="18" charset="0"/>
              </a:rPr>
              <a:t>How are popularities of movies related with the movie budgets?</a:t>
            </a:r>
            <a:endParaRPr lang="en-IN" sz="1400" b="1" dirty="0">
              <a:solidFill>
                <a:schemeClr val="bg1"/>
              </a:solidFill>
              <a:latin typeface="Amasis MT Pro" panose="02040504050005020304" pitchFamily="18" charset="0"/>
            </a:endParaRPr>
          </a:p>
          <a:p>
            <a:pPr marL="342900" indent="-342900">
              <a:buFont typeface="+mj-lt"/>
              <a:buAutoNum type="arabicPeriod" startAt="7"/>
              <a:tabLst>
                <a:tab pos="1978025" algn="l"/>
              </a:tabLst>
            </a:pPr>
            <a:endParaRPr lang="en-US" sz="1400" b="1" dirty="0">
              <a:solidFill>
                <a:schemeClr val="bg1"/>
              </a:solidFill>
              <a:latin typeface="Amasis MT Pro" panose="02040504050005020304" pitchFamily="18" charset="0"/>
            </a:endParaRPr>
          </a:p>
          <a:p>
            <a:pPr marL="342900" indent="-342900">
              <a:buFont typeface="+mj-lt"/>
              <a:buAutoNum type="arabicPeriod" startAt="7"/>
              <a:tabLst>
                <a:tab pos="1978025" algn="l"/>
              </a:tabLst>
            </a:pPr>
            <a:r>
              <a:rPr lang="en-US" sz="1400" b="1" dirty="0">
                <a:solidFill>
                  <a:schemeClr val="bg1"/>
                </a:solidFill>
                <a:latin typeface="Amasis MT Pro" panose="02040504050005020304" pitchFamily="18" charset="0"/>
              </a:rPr>
              <a:t>Identify and display the names of all production companies along with the number of times they appear in the dataset.</a:t>
            </a:r>
          </a:p>
          <a:p>
            <a:pPr marL="342900" indent="-342900">
              <a:buFont typeface="+mj-lt"/>
              <a:buAutoNum type="arabicPeriod" startAt="7"/>
              <a:tabLst>
                <a:tab pos="1978025" algn="l"/>
              </a:tabLst>
            </a:pPr>
            <a:endParaRPr lang="en-US" sz="1400" b="1" dirty="0">
              <a:solidFill>
                <a:schemeClr val="bg1"/>
              </a:solidFill>
              <a:latin typeface="Amasis MT Pro" panose="02040504050005020304" pitchFamily="18" charset="0"/>
            </a:endParaRPr>
          </a:p>
          <a:p>
            <a:pPr marL="342900" indent="-342900">
              <a:buFont typeface="+mj-lt"/>
              <a:buAutoNum type="arabicPeriod" startAt="7"/>
              <a:tabLst>
                <a:tab pos="1978025" algn="l"/>
              </a:tabLst>
            </a:pPr>
            <a:r>
              <a:rPr lang="en-US" sz="1400" b="1" dirty="0">
                <a:solidFill>
                  <a:schemeClr val="bg1"/>
                </a:solidFill>
                <a:latin typeface="Amasis MT Pro" panose="02040504050005020304" pitchFamily="18" charset="0"/>
              </a:rPr>
              <a:t>Display the names of the top 25 production companies based on the number of movies they have produced in descending order of the number of movies produced.</a:t>
            </a:r>
          </a:p>
          <a:p>
            <a:pPr marL="342900" indent="-342900">
              <a:buFont typeface="+mj-lt"/>
              <a:buAutoNum type="arabicPeriod" startAt="7"/>
              <a:tabLst>
                <a:tab pos="1978025" algn="l"/>
              </a:tabLst>
            </a:pPr>
            <a:endParaRPr lang="en-US" sz="1400" b="1" dirty="0">
              <a:solidFill>
                <a:schemeClr val="bg1"/>
              </a:solidFill>
              <a:latin typeface="Amasis MT Pro" panose="02040504050005020304" pitchFamily="18" charset="0"/>
            </a:endParaRPr>
          </a:p>
          <a:p>
            <a:pPr marL="342900" indent="-342900">
              <a:buFont typeface="+mj-lt"/>
              <a:buAutoNum type="arabicPeriod" startAt="7"/>
              <a:tabLst>
                <a:tab pos="1978025" algn="l"/>
              </a:tabLst>
            </a:pPr>
            <a:r>
              <a:rPr lang="en-US" sz="1400" b="1" dirty="0">
                <a:solidFill>
                  <a:schemeClr val="bg1"/>
                </a:solidFill>
                <a:latin typeface="Amasis MT Pro" panose="02040504050005020304" pitchFamily="18" charset="0"/>
              </a:rPr>
              <a:t>Sort the data in descending order based on revenue and filter the top 500 movies and perform Outlier analysis</a:t>
            </a:r>
          </a:p>
          <a:p>
            <a:pPr marL="342900" indent="-342900">
              <a:buFont typeface="+mj-lt"/>
              <a:buAutoNum type="arabicPeriod" startAt="7"/>
              <a:tabLst>
                <a:tab pos="1978025" algn="l"/>
              </a:tabLst>
            </a:pPr>
            <a:endParaRPr lang="en-US" sz="1400" b="1" dirty="0">
              <a:solidFill>
                <a:schemeClr val="bg1"/>
              </a:solidFill>
              <a:latin typeface="Amasis MT Pro" panose="02040504050005020304" pitchFamily="18" charset="0"/>
            </a:endParaRPr>
          </a:p>
          <a:p>
            <a:pPr marL="342900" indent="-342900">
              <a:buFont typeface="+mj-lt"/>
              <a:buAutoNum type="arabicPeriod" startAt="7"/>
              <a:tabLst>
                <a:tab pos="1978025" algn="l"/>
              </a:tabLst>
            </a:pPr>
            <a:r>
              <a:rPr lang="en-US" sz="1400" b="1" dirty="0">
                <a:solidFill>
                  <a:schemeClr val="bg1"/>
                </a:solidFill>
                <a:latin typeface="Amasis MT Pro" panose="02040504050005020304" pitchFamily="18" charset="0"/>
              </a:rPr>
              <a:t>Identify and display the names of the movies along with their run times for those movies that have above average runtime</a:t>
            </a:r>
            <a:endParaRPr lang="en-IN" sz="1400" b="1" dirty="0">
              <a:solidFill>
                <a:schemeClr val="bg1"/>
              </a:solidFill>
              <a:latin typeface="Amasis MT Pro" panose="02040504050005020304" pitchFamily="18" charset="0"/>
            </a:endParaRPr>
          </a:p>
        </p:txBody>
      </p:sp>
    </p:spTree>
    <p:extLst>
      <p:ext uri="{BB962C8B-B14F-4D97-AF65-F5344CB8AC3E}">
        <p14:creationId xmlns:p14="http://schemas.microsoft.com/office/powerpoint/2010/main" val="104546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DC14AEB7-9CEA-43A5-E3F2-2EDE653797B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77DF7-E8DC-774D-E3A4-114299F61BDA}"/>
              </a:ext>
            </a:extLst>
          </p:cNvPr>
          <p:cNvSpPr>
            <a:spLocks noGrp="1"/>
          </p:cNvSpPr>
          <p:nvPr>
            <p:ph type="title"/>
          </p:nvPr>
        </p:nvSpPr>
        <p:spPr>
          <a:xfrm>
            <a:off x="0" y="0"/>
            <a:ext cx="9891253" cy="1017011"/>
          </a:xfrm>
        </p:spPr>
        <p:txBody>
          <a:bodyPr vert="horz" lIns="109728" tIns="109728" rIns="109728" bIns="91440" rtlCol="0" anchor="b">
            <a:normAutofit fontScale="90000"/>
          </a:bodyPr>
          <a:lstStyle/>
          <a:p>
            <a:pPr>
              <a:lnSpc>
                <a:spcPct val="120000"/>
              </a:lnSpc>
            </a:pPr>
            <a:r>
              <a:rPr lang="en-US" sz="5400" dirty="0">
                <a:solidFill>
                  <a:schemeClr val="bg1"/>
                </a:solidFill>
              </a:rPr>
              <a:t>Data Preprocessing</a:t>
            </a:r>
          </a:p>
        </p:txBody>
      </p:sp>
      <p:pic>
        <p:nvPicPr>
          <p:cNvPr id="6" name="Picture 5" descr="A screenshot of a computer&#10;&#10;Description automatically generated">
            <a:extLst>
              <a:ext uri="{FF2B5EF4-FFF2-40B4-BE49-F238E27FC236}">
                <a16:creationId xmlns:a16="http://schemas.microsoft.com/office/drawing/2014/main" id="{10F42949-D37B-5AF8-AAC9-C147C9586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3" y="1017011"/>
            <a:ext cx="7315867" cy="1952858"/>
          </a:xfrm>
          <a:prstGeom prst="rect">
            <a:avLst/>
          </a:prstGeom>
        </p:spPr>
      </p:pic>
      <p:pic>
        <p:nvPicPr>
          <p:cNvPr id="8" name="Picture 7">
            <a:extLst>
              <a:ext uri="{FF2B5EF4-FFF2-40B4-BE49-F238E27FC236}">
                <a16:creationId xmlns:a16="http://schemas.microsoft.com/office/drawing/2014/main" id="{4E76104D-2E20-E0F7-65D6-A6AD19B1C8A2}"/>
              </a:ext>
            </a:extLst>
          </p:cNvPr>
          <p:cNvPicPr>
            <a:picLocks noChangeAspect="1"/>
          </p:cNvPicPr>
          <p:nvPr/>
        </p:nvPicPr>
        <p:blipFill>
          <a:blip r:embed="rId5"/>
          <a:stretch>
            <a:fillRect/>
          </a:stretch>
        </p:blipFill>
        <p:spPr>
          <a:xfrm>
            <a:off x="6092189" y="3383276"/>
            <a:ext cx="7621" cy="91448"/>
          </a:xfrm>
          <a:prstGeom prst="rect">
            <a:avLst/>
          </a:prstGeom>
        </p:spPr>
      </p:pic>
      <p:pic>
        <p:nvPicPr>
          <p:cNvPr id="12" name="Picture 11" descr="A screenshot of a computer code&#10;&#10;Description automatically generated">
            <a:extLst>
              <a:ext uri="{FF2B5EF4-FFF2-40B4-BE49-F238E27FC236}">
                <a16:creationId xmlns:a16="http://schemas.microsoft.com/office/drawing/2014/main" id="{299FE541-5699-F2F3-A9DD-08DC982BAB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3" y="3119444"/>
            <a:ext cx="7315867" cy="2721545"/>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150A192F-C256-7FA0-D07D-D7D118C560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2117" y="3119444"/>
            <a:ext cx="4383607" cy="3360711"/>
          </a:xfrm>
          <a:prstGeom prst="rect">
            <a:avLst/>
          </a:prstGeom>
        </p:spPr>
      </p:pic>
    </p:spTree>
    <p:extLst>
      <p:ext uri="{BB962C8B-B14F-4D97-AF65-F5344CB8AC3E}">
        <p14:creationId xmlns:p14="http://schemas.microsoft.com/office/powerpoint/2010/main" val="354938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35155A68-3812-9C0B-412B-AACDDADE0E3B}"/>
              </a:ext>
            </a:extLst>
          </p:cNvPr>
          <p:cNvPicPr>
            <a:picLocks noChangeAspect="1"/>
          </p:cNvPicPr>
          <p:nvPr/>
        </p:nvPicPr>
        <p:blipFill rotWithShape="1">
          <a:blip r:embed="rId2"/>
          <a:srcRect t="6893" b="1810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454DC9F-9581-CF7B-8371-0B32109E8870}"/>
              </a:ext>
            </a:extLst>
          </p:cNvPr>
          <p:cNvSpPr/>
          <p:nvPr/>
        </p:nvSpPr>
        <p:spPr>
          <a:xfrm>
            <a:off x="142239" y="314960"/>
            <a:ext cx="11125599"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1743965B-2364-938D-3768-3E2651C672C4}"/>
              </a:ext>
            </a:extLst>
          </p:cNvPr>
          <p:cNvSpPr>
            <a:spLocks noGrp="1"/>
          </p:cNvSpPr>
          <p:nvPr>
            <p:ph type="title"/>
          </p:nvPr>
        </p:nvSpPr>
        <p:spPr>
          <a:xfrm>
            <a:off x="1459149" y="377286"/>
            <a:ext cx="9435181" cy="1046981"/>
          </a:xfrm>
        </p:spPr>
        <p:txBody>
          <a:bodyPr vert="horz" lIns="109728" tIns="109728" rIns="109728" bIns="91440" rtlCol="0" anchor="b">
            <a:normAutofit fontScale="90000"/>
          </a:bodyPr>
          <a:lstStyle/>
          <a:p>
            <a:pPr marL="285750" indent="-285750">
              <a:lnSpc>
                <a:spcPct val="110000"/>
              </a:lnSpc>
              <a:buFont typeface="Arial" panose="020B0604020202020204" pitchFamily="34" charset="0"/>
              <a:buChar char="•"/>
            </a:pPr>
            <a:r>
              <a:rPr lang="en-US" sz="1400" i="0" dirty="0">
                <a:solidFill>
                  <a:schemeClr val="bg1"/>
                </a:solidFill>
                <a:effectLst/>
              </a:rPr>
              <a:t>Load the movie dataset in the Python notebook. </a:t>
            </a:r>
            <a:br>
              <a:rPr lang="en-US" sz="1400" dirty="0">
                <a:solidFill>
                  <a:schemeClr val="bg1"/>
                </a:solidFill>
              </a:rPr>
            </a:br>
            <a:r>
              <a:rPr lang="en-US" sz="1400" i="0" dirty="0">
                <a:solidFill>
                  <a:schemeClr val="bg1"/>
                </a:solidFill>
                <a:effectLst/>
              </a:rPr>
              <a:t>Display the numbers of rows and columns in the dataset.</a:t>
            </a:r>
            <a:br>
              <a:rPr lang="en-US" sz="1400" i="0" dirty="0">
                <a:solidFill>
                  <a:schemeClr val="bg1"/>
                </a:solidFill>
                <a:effectLst/>
              </a:rPr>
            </a:br>
            <a:r>
              <a:rPr lang="en-US" sz="1400" i="0" dirty="0">
                <a:solidFill>
                  <a:schemeClr val="bg1"/>
                </a:solidFill>
                <a:effectLst/>
              </a:rPr>
              <a:t>Display the titles and genres of the first 50 movies from the dataset.</a:t>
            </a:r>
            <a:br>
              <a:rPr lang="en-US" sz="1400" i="0" dirty="0">
                <a:solidFill>
                  <a:schemeClr val="bg1"/>
                </a:solidFill>
                <a:effectLst/>
              </a:rPr>
            </a:br>
            <a:endParaRPr lang="en-US" sz="1400" dirty="0">
              <a:solidFill>
                <a:schemeClr val="bg1"/>
              </a:solidFill>
            </a:endParaRPr>
          </a:p>
        </p:txBody>
      </p:sp>
      <p:sp>
        <p:nvSpPr>
          <p:cNvPr id="6" name="Oval 5">
            <a:extLst>
              <a:ext uri="{FF2B5EF4-FFF2-40B4-BE49-F238E27FC236}">
                <a16:creationId xmlns:a16="http://schemas.microsoft.com/office/drawing/2014/main" id="{69287A65-D367-5BBB-EDDD-D738B7560CE8}"/>
              </a:ext>
            </a:extLst>
          </p:cNvPr>
          <p:cNvSpPr/>
          <p:nvPr/>
        </p:nvSpPr>
        <p:spPr>
          <a:xfrm>
            <a:off x="231241" y="377286"/>
            <a:ext cx="100266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1</a:t>
            </a:r>
            <a:endParaRPr lang="en-IN" sz="4800" dirty="0"/>
          </a:p>
        </p:txBody>
      </p:sp>
      <p:pic>
        <p:nvPicPr>
          <p:cNvPr id="7" name="Picture 6" descr="A screenshot of a computer&#10;&#10;Description automatically generated">
            <a:extLst>
              <a:ext uri="{FF2B5EF4-FFF2-40B4-BE49-F238E27FC236}">
                <a16:creationId xmlns:a16="http://schemas.microsoft.com/office/drawing/2014/main" id="{4853D724-5756-39A6-7214-DB35AC7DC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45" y="1297737"/>
            <a:ext cx="8553341" cy="1760428"/>
          </a:xfrm>
          <a:prstGeom prst="rect">
            <a:avLst/>
          </a:prstGeom>
        </p:spPr>
      </p:pic>
      <p:pic>
        <p:nvPicPr>
          <p:cNvPr id="10" name="Picture 9" descr="A white rectangular object with black text&#10;&#10;Description automatically generated">
            <a:extLst>
              <a:ext uri="{FF2B5EF4-FFF2-40B4-BE49-F238E27FC236}">
                <a16:creationId xmlns:a16="http://schemas.microsoft.com/office/drawing/2014/main" id="{A6FB7C0B-798F-6035-6D7B-EEB78FCD0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6337" y="1414220"/>
            <a:ext cx="2400508" cy="662997"/>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B2092E97-BD72-68E7-4FF5-E86A44D67D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695" y="3188653"/>
            <a:ext cx="5151566" cy="3574090"/>
          </a:xfrm>
          <a:prstGeom prst="rect">
            <a:avLst/>
          </a:prstGeom>
        </p:spPr>
      </p:pic>
      <p:sp>
        <p:nvSpPr>
          <p:cNvPr id="16" name="Rectangle: Rounded Corners 15">
            <a:extLst>
              <a:ext uri="{FF2B5EF4-FFF2-40B4-BE49-F238E27FC236}">
                <a16:creationId xmlns:a16="http://schemas.microsoft.com/office/drawing/2014/main" id="{02D28454-20E2-C70E-9769-952B20C39A2E}"/>
              </a:ext>
            </a:extLst>
          </p:cNvPr>
          <p:cNvSpPr/>
          <p:nvPr/>
        </p:nvSpPr>
        <p:spPr>
          <a:xfrm>
            <a:off x="7714033" y="4817029"/>
            <a:ext cx="3978614" cy="18834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There are a total of 4803 records of movies and 20 columns</a:t>
            </a:r>
            <a:endParaRPr lang="en-IN" dirty="0"/>
          </a:p>
        </p:txBody>
      </p:sp>
      <p:grpSp>
        <p:nvGrpSpPr>
          <p:cNvPr id="41" name="Group 40">
            <a:extLst>
              <a:ext uri="{FF2B5EF4-FFF2-40B4-BE49-F238E27FC236}">
                <a16:creationId xmlns:a16="http://schemas.microsoft.com/office/drawing/2014/main" id="{2D61B45C-92A4-0CDC-2FF9-1EC3399F47F7}"/>
              </a:ext>
            </a:extLst>
          </p:cNvPr>
          <p:cNvGrpSpPr/>
          <p:nvPr/>
        </p:nvGrpSpPr>
        <p:grpSpPr>
          <a:xfrm>
            <a:off x="0" y="0"/>
            <a:ext cx="12192000" cy="6858000"/>
            <a:chOff x="0" y="0"/>
            <a:chExt cx="12192000" cy="6858000"/>
          </a:xfrm>
        </p:grpSpPr>
        <p:sp>
          <p:nvSpPr>
            <p:cNvPr id="18" name="Freeform: Shape 17">
              <a:extLst>
                <a:ext uri="{FF2B5EF4-FFF2-40B4-BE49-F238E27FC236}">
                  <a16:creationId xmlns:a16="http://schemas.microsoft.com/office/drawing/2014/main" id="{F5B3DDB4-4B5B-869E-6CA4-87A76A806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7F2EB45-91AD-3045-A149-3B15727C9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140B311-9623-7265-1D87-ACFFBBC8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597EE254-3829-60FA-9183-74E69E9EA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C9E3866D-F0AA-05EB-A988-CA7DBCBBB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6F13D824-A5C5-F32C-4324-D553384C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9E000B36-F4C1-1A20-390A-6AB3109B2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F5BB812-968B-B394-01B4-A5F1DFFB0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1" name="Rectangle 30">
              <a:extLst>
                <a:ext uri="{FF2B5EF4-FFF2-40B4-BE49-F238E27FC236}">
                  <a16:creationId xmlns:a16="http://schemas.microsoft.com/office/drawing/2014/main" id="{1AAE30FF-27AA-C704-8BC8-79DD30DF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Graphs and plots layered on a blue digital screen">
              <a:extLst>
                <a:ext uri="{FF2B5EF4-FFF2-40B4-BE49-F238E27FC236}">
                  <a16:creationId xmlns:a16="http://schemas.microsoft.com/office/drawing/2014/main" id="{E56DAA6E-E77B-8CA7-5F2D-1533E475B1FA}"/>
                </a:ext>
              </a:extLst>
            </p:cNvPr>
            <p:cNvPicPr>
              <a:picLocks noChangeAspect="1"/>
            </p:cNvPicPr>
            <p:nvPr/>
          </p:nvPicPr>
          <p:blipFill rotWithShape="1">
            <a:blip r:embed="rId2"/>
            <a:srcRect t="6893" b="18107"/>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92BABD58-ABAA-6C65-88D3-D9B6D209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a:extLst>
                <a:ext uri="{FF2B5EF4-FFF2-40B4-BE49-F238E27FC236}">
                  <a16:creationId xmlns:a16="http://schemas.microsoft.com/office/drawing/2014/main" id="{B9F60231-D12A-2937-83EA-84ADF9FDBF3C}"/>
                </a:ext>
              </a:extLst>
            </p:cNvPr>
            <p:cNvSpPr txBox="1">
              <a:spLocks/>
            </p:cNvSpPr>
            <p:nvPr/>
          </p:nvSpPr>
          <p:spPr>
            <a:xfrm>
              <a:off x="1233903" y="417005"/>
              <a:ext cx="9435181" cy="470956"/>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marL="342900" indent="-342900">
                <a:buFont typeface="+mj-lt"/>
                <a:buAutoNum type="arabicPeriod"/>
                <a:tabLst>
                  <a:tab pos="1978025" algn="l"/>
                </a:tabLst>
              </a:pPr>
              <a:r>
                <a:rPr lang="en-US" sz="1400">
                  <a:solidFill>
                    <a:schemeClr val="bg1"/>
                  </a:solidFill>
                  <a:latin typeface="Amasis MT Pro" panose="02040504050005020304" pitchFamily="18" charset="0"/>
                </a:rPr>
                <a:t>Identify the columns that have null values and perform the null value treatment.</a:t>
              </a:r>
              <a:endParaRPr lang="en-US" sz="1400" dirty="0">
                <a:solidFill>
                  <a:schemeClr val="bg1"/>
                </a:solidFill>
                <a:latin typeface="Amasis MT Pro" panose="02040504050005020304" pitchFamily="18" charset="0"/>
              </a:endParaRPr>
            </a:p>
          </p:txBody>
        </p:sp>
        <p:grpSp>
          <p:nvGrpSpPr>
            <p:cNvPr id="35" name="Group 34">
              <a:extLst>
                <a:ext uri="{FF2B5EF4-FFF2-40B4-BE49-F238E27FC236}">
                  <a16:creationId xmlns:a16="http://schemas.microsoft.com/office/drawing/2014/main" id="{D434A63D-D480-D6A9-7D84-94EE4E54E31C}"/>
                </a:ext>
              </a:extLst>
            </p:cNvPr>
            <p:cNvGrpSpPr/>
            <p:nvPr/>
          </p:nvGrpSpPr>
          <p:grpSpPr>
            <a:xfrm>
              <a:off x="142240" y="146532"/>
              <a:ext cx="11125599" cy="965200"/>
              <a:chOff x="142240" y="146532"/>
              <a:chExt cx="11125599" cy="965200"/>
            </a:xfrm>
          </p:grpSpPr>
          <p:sp>
            <p:nvSpPr>
              <p:cNvPr id="36" name="Rectangle: Rounded Corners 35">
                <a:extLst>
                  <a:ext uri="{FF2B5EF4-FFF2-40B4-BE49-F238E27FC236}">
                    <a16:creationId xmlns:a16="http://schemas.microsoft.com/office/drawing/2014/main" id="{E87DDFD6-22AE-28F4-F715-2FBB574E9F20}"/>
                  </a:ext>
                </a:extLst>
              </p:cNvPr>
              <p:cNvSpPr/>
              <p:nvPr/>
            </p:nvSpPr>
            <p:spPr>
              <a:xfrm>
                <a:off x="142240" y="146532"/>
                <a:ext cx="11125599"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chemeClr val="bg1"/>
                    </a:solidFill>
                    <a:effectLst/>
                    <a:latin typeface="Amasis MT Pro" panose="02040504050005020304" pitchFamily="18" charset="0"/>
                  </a:rPr>
                  <a:t>Identify the columns that have null values and perform the null value treatment.</a:t>
                </a:r>
                <a:endParaRPr lang="en-US" sz="1800" b="1" dirty="0">
                  <a:solidFill>
                    <a:schemeClr val="bg1"/>
                  </a:solidFill>
                  <a:latin typeface="Amasis MT Pro" panose="02040504050005020304" pitchFamily="18" charset="0"/>
                </a:endParaRPr>
              </a:p>
              <a:p>
                <a:pPr algn="ctr"/>
                <a:endParaRPr lang="en-IN" dirty="0"/>
              </a:p>
            </p:txBody>
          </p:sp>
          <p:sp>
            <p:nvSpPr>
              <p:cNvPr id="37" name="Oval 36">
                <a:extLst>
                  <a:ext uri="{FF2B5EF4-FFF2-40B4-BE49-F238E27FC236}">
                    <a16:creationId xmlns:a16="http://schemas.microsoft.com/office/drawing/2014/main" id="{C1CBE1DF-F3A3-0AF9-32F9-C73737BB1F3E}"/>
                  </a:ext>
                </a:extLst>
              </p:cNvPr>
              <p:cNvSpPr/>
              <p:nvPr/>
            </p:nvSpPr>
            <p:spPr>
              <a:xfrm>
                <a:off x="209534" y="203964"/>
                <a:ext cx="100266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2</a:t>
                </a:r>
                <a:endParaRPr lang="en-IN" sz="4800" dirty="0"/>
              </a:p>
            </p:txBody>
          </p:sp>
        </p:grpSp>
        <p:sp>
          <p:nvSpPr>
            <p:cNvPr id="38" name="Rectangle: Rounded Corners 37">
              <a:extLst>
                <a:ext uri="{FF2B5EF4-FFF2-40B4-BE49-F238E27FC236}">
                  <a16:creationId xmlns:a16="http://schemas.microsoft.com/office/drawing/2014/main" id="{2565B574-2CB9-5259-7F5C-105B8351F41E}"/>
                </a:ext>
              </a:extLst>
            </p:cNvPr>
            <p:cNvSpPr/>
            <p:nvPr/>
          </p:nvSpPr>
          <p:spPr>
            <a:xfrm>
              <a:off x="6096000" y="3818545"/>
              <a:ext cx="5293470" cy="18834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Null values in </a:t>
              </a:r>
              <a:r>
                <a:rPr lang="en-US" dirty="0" err="1"/>
                <a:t>realease_date</a:t>
              </a:r>
              <a:r>
                <a:rPr lang="en-US" dirty="0"/>
                <a:t> was dropped</a:t>
              </a:r>
            </a:p>
            <a:p>
              <a:pPr marL="342900" indent="-342900">
                <a:buFont typeface="+mj-lt"/>
                <a:buAutoNum type="arabicPeriod"/>
              </a:pPr>
              <a:r>
                <a:rPr lang="en-US" dirty="0"/>
                <a:t>Null value in runtime was filled by the average runtime</a:t>
              </a:r>
              <a:endParaRPr lang="en-IN" dirty="0"/>
            </a:p>
          </p:txBody>
        </p:sp>
        <p:pic>
          <p:nvPicPr>
            <p:cNvPr id="39" name="Picture 38" descr="A screen shot of a computer&#10;&#10;Description automatically generated">
              <a:extLst>
                <a:ext uri="{FF2B5EF4-FFF2-40B4-BE49-F238E27FC236}">
                  <a16:creationId xmlns:a16="http://schemas.microsoft.com/office/drawing/2014/main" id="{EF912081-9A04-6159-534B-D5877B7E5E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706" y="1382205"/>
              <a:ext cx="3799653" cy="4697582"/>
            </a:xfrm>
            <a:prstGeom prst="rect">
              <a:avLst/>
            </a:prstGeom>
          </p:spPr>
        </p:pic>
        <p:pic>
          <p:nvPicPr>
            <p:cNvPr id="40" name="Picture 39" descr="A white rectangular sign with black text&#10;&#10;Description automatically generated">
              <a:extLst>
                <a:ext uri="{FF2B5EF4-FFF2-40B4-BE49-F238E27FC236}">
                  <a16:creationId xmlns:a16="http://schemas.microsoft.com/office/drawing/2014/main" id="{54A56DB5-C8F0-1A26-E772-CFFCE037A2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0263" y="1558371"/>
              <a:ext cx="7232384" cy="965199"/>
            </a:xfrm>
            <a:prstGeom prst="rect">
              <a:avLst/>
            </a:prstGeom>
          </p:spPr>
        </p:pic>
      </p:grpSp>
      <p:grpSp>
        <p:nvGrpSpPr>
          <p:cNvPr id="67" name="Group 66">
            <a:extLst>
              <a:ext uri="{FF2B5EF4-FFF2-40B4-BE49-F238E27FC236}">
                <a16:creationId xmlns:a16="http://schemas.microsoft.com/office/drawing/2014/main" id="{AEB6894C-785D-7706-9037-D128AC1B8659}"/>
              </a:ext>
            </a:extLst>
          </p:cNvPr>
          <p:cNvGrpSpPr/>
          <p:nvPr/>
        </p:nvGrpSpPr>
        <p:grpSpPr>
          <a:xfrm>
            <a:off x="0" y="0"/>
            <a:ext cx="12192000" cy="6858000"/>
            <a:chOff x="0" y="0"/>
            <a:chExt cx="12192000" cy="6858000"/>
          </a:xfrm>
        </p:grpSpPr>
        <p:sp>
          <p:nvSpPr>
            <p:cNvPr id="42" name="Freeform: Shape 41">
              <a:extLst>
                <a:ext uri="{FF2B5EF4-FFF2-40B4-BE49-F238E27FC236}">
                  <a16:creationId xmlns:a16="http://schemas.microsoft.com/office/drawing/2014/main" id="{684ED003-72D6-F85A-AFA6-8214CEB184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F8C1520A-DB2C-39AD-3E70-933CBF1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4" name="Freeform: Shape 43">
              <a:extLst>
                <a:ext uri="{FF2B5EF4-FFF2-40B4-BE49-F238E27FC236}">
                  <a16:creationId xmlns:a16="http://schemas.microsoft.com/office/drawing/2014/main" id="{4A15DD86-2ECA-8E8D-F493-4FED9FBE5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5" name="Freeform: Shape 44">
              <a:extLst>
                <a:ext uri="{FF2B5EF4-FFF2-40B4-BE49-F238E27FC236}">
                  <a16:creationId xmlns:a16="http://schemas.microsoft.com/office/drawing/2014/main" id="{4E0D2182-7C48-A9A9-6DDF-EAD2FD68EB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73BDD62E-70A4-52DE-B687-94947359D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C4F4FA0D-5B09-92B0-DFFD-D29794DE4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8" name="Freeform: Shape 47">
              <a:extLst>
                <a:ext uri="{FF2B5EF4-FFF2-40B4-BE49-F238E27FC236}">
                  <a16:creationId xmlns:a16="http://schemas.microsoft.com/office/drawing/2014/main" id="{C2D627BF-054A-275F-C4AE-0C95C8978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9" name="Freeform: Shape 48">
              <a:extLst>
                <a:ext uri="{FF2B5EF4-FFF2-40B4-BE49-F238E27FC236}">
                  <a16:creationId xmlns:a16="http://schemas.microsoft.com/office/drawing/2014/main" id="{746DD7CB-F8C1-F026-D2D5-BF748DA803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0" name="Rectangle 49">
              <a:extLst>
                <a:ext uri="{FF2B5EF4-FFF2-40B4-BE49-F238E27FC236}">
                  <a16:creationId xmlns:a16="http://schemas.microsoft.com/office/drawing/2014/main" id="{55923A97-CBA5-FD2B-43DB-33B8FCDF9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Graphs and plots layered on a blue digital screen">
              <a:extLst>
                <a:ext uri="{FF2B5EF4-FFF2-40B4-BE49-F238E27FC236}">
                  <a16:creationId xmlns:a16="http://schemas.microsoft.com/office/drawing/2014/main" id="{C4A2B594-B4C7-CD17-362C-019A56B4F312}"/>
                </a:ext>
              </a:extLst>
            </p:cNvPr>
            <p:cNvPicPr>
              <a:picLocks noChangeAspect="1"/>
            </p:cNvPicPr>
            <p:nvPr/>
          </p:nvPicPr>
          <p:blipFill rotWithShape="1">
            <a:blip r:embed="rId2"/>
            <a:srcRect t="6893" b="18107"/>
            <a:stretch/>
          </p:blipFill>
          <p:spPr>
            <a:xfrm>
              <a:off x="20" y="10"/>
              <a:ext cx="12191980" cy="6857990"/>
            </a:xfrm>
            <a:prstGeom prst="rect">
              <a:avLst/>
            </a:prstGeom>
          </p:spPr>
        </p:pic>
        <p:sp>
          <p:nvSpPr>
            <p:cNvPr id="52" name="Rectangle 51">
              <a:extLst>
                <a:ext uri="{FF2B5EF4-FFF2-40B4-BE49-F238E27FC236}">
                  <a16:creationId xmlns:a16="http://schemas.microsoft.com/office/drawing/2014/main" id="{D1A42717-5010-BAC8-21D2-0FC76AE147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1">
              <a:extLst>
                <a:ext uri="{FF2B5EF4-FFF2-40B4-BE49-F238E27FC236}">
                  <a16:creationId xmlns:a16="http://schemas.microsoft.com/office/drawing/2014/main" id="{F9A33D8E-6AC4-4E28-5698-24DDFBCDAA20}"/>
                </a:ext>
              </a:extLst>
            </p:cNvPr>
            <p:cNvSpPr txBox="1">
              <a:spLocks/>
            </p:cNvSpPr>
            <p:nvPr/>
          </p:nvSpPr>
          <p:spPr>
            <a:xfrm>
              <a:off x="1233903" y="417005"/>
              <a:ext cx="9435181" cy="470956"/>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marL="342900" indent="-342900">
                <a:buFont typeface="+mj-lt"/>
                <a:buAutoNum type="arabicPeriod"/>
                <a:tabLst>
                  <a:tab pos="1978025" algn="l"/>
                </a:tabLst>
              </a:pPr>
              <a:r>
                <a:rPr lang="en-US" sz="1400">
                  <a:solidFill>
                    <a:schemeClr val="bg1"/>
                  </a:solidFill>
                  <a:latin typeface="Amasis MT Pro" panose="02040504050005020304" pitchFamily="18" charset="0"/>
                </a:rPr>
                <a:t>Identify the columns that have null values and perform the null value treatment.</a:t>
              </a:r>
              <a:endParaRPr lang="en-US" sz="1400" dirty="0">
                <a:solidFill>
                  <a:schemeClr val="bg1"/>
                </a:solidFill>
                <a:latin typeface="Amasis MT Pro" panose="02040504050005020304" pitchFamily="18" charset="0"/>
              </a:endParaRPr>
            </a:p>
          </p:txBody>
        </p:sp>
        <p:grpSp>
          <p:nvGrpSpPr>
            <p:cNvPr id="54" name="Group 53">
              <a:extLst>
                <a:ext uri="{FF2B5EF4-FFF2-40B4-BE49-F238E27FC236}">
                  <a16:creationId xmlns:a16="http://schemas.microsoft.com/office/drawing/2014/main" id="{900B0D83-140D-2FC5-C56C-9C7195D42CB2}"/>
                </a:ext>
              </a:extLst>
            </p:cNvPr>
            <p:cNvGrpSpPr/>
            <p:nvPr/>
          </p:nvGrpSpPr>
          <p:grpSpPr>
            <a:xfrm>
              <a:off x="142240" y="146532"/>
              <a:ext cx="11125599" cy="965200"/>
              <a:chOff x="142240" y="146532"/>
              <a:chExt cx="11125599" cy="965200"/>
            </a:xfrm>
          </p:grpSpPr>
          <p:sp>
            <p:nvSpPr>
              <p:cNvPr id="55" name="Rectangle: Rounded Corners 54">
                <a:extLst>
                  <a:ext uri="{FF2B5EF4-FFF2-40B4-BE49-F238E27FC236}">
                    <a16:creationId xmlns:a16="http://schemas.microsoft.com/office/drawing/2014/main" id="{798F1079-62B5-31D6-16EB-F85DBE8EE393}"/>
                  </a:ext>
                </a:extLst>
              </p:cNvPr>
              <p:cNvSpPr/>
              <p:nvPr/>
            </p:nvSpPr>
            <p:spPr>
              <a:xfrm>
                <a:off x="142240" y="146532"/>
                <a:ext cx="11125599"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800" b="1" i="0" dirty="0">
                    <a:solidFill>
                      <a:schemeClr val="bg1"/>
                    </a:solidFill>
                    <a:effectLst/>
                    <a:latin typeface="Amasis MT Pro" panose="02040504050005020304" pitchFamily="18" charset="0"/>
                  </a:rPr>
                  <a:t>Display the movie categories that have a budget greater than $220,000.</a:t>
                </a:r>
              </a:p>
            </p:txBody>
          </p:sp>
          <p:sp>
            <p:nvSpPr>
              <p:cNvPr id="56" name="Oval 55">
                <a:extLst>
                  <a:ext uri="{FF2B5EF4-FFF2-40B4-BE49-F238E27FC236}">
                    <a16:creationId xmlns:a16="http://schemas.microsoft.com/office/drawing/2014/main" id="{37C59757-6495-FC24-72CD-D7C530172160}"/>
                  </a:ext>
                </a:extLst>
              </p:cNvPr>
              <p:cNvSpPr/>
              <p:nvPr/>
            </p:nvSpPr>
            <p:spPr>
              <a:xfrm>
                <a:off x="209534" y="203964"/>
                <a:ext cx="100266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3</a:t>
                </a:r>
                <a:endParaRPr lang="en-IN" sz="4800" dirty="0"/>
              </a:p>
            </p:txBody>
          </p:sp>
        </p:grpSp>
        <p:sp>
          <p:nvSpPr>
            <p:cNvPr id="57" name="Rectangle: Rounded Corners 56">
              <a:extLst>
                <a:ext uri="{FF2B5EF4-FFF2-40B4-BE49-F238E27FC236}">
                  <a16:creationId xmlns:a16="http://schemas.microsoft.com/office/drawing/2014/main" id="{5A579B52-3AEE-F350-8A17-EEDDA834B48F}"/>
                </a:ext>
              </a:extLst>
            </p:cNvPr>
            <p:cNvSpPr/>
            <p:nvPr/>
          </p:nvSpPr>
          <p:spPr>
            <a:xfrm>
              <a:off x="6898510" y="4974499"/>
              <a:ext cx="5293470" cy="18834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t>There are total of 20 genre that have budget greater than $220,000</a:t>
              </a:r>
            </a:p>
            <a:p>
              <a:pPr marL="342900" indent="-342900">
                <a:buFont typeface="+mj-lt"/>
                <a:buAutoNum type="arabicPeriod"/>
              </a:pPr>
              <a:r>
                <a:rPr lang="en-US" dirty="0"/>
                <a:t>Animation genre has the highest budget</a:t>
              </a:r>
              <a:endParaRPr lang="en-IN" dirty="0"/>
            </a:p>
          </p:txBody>
        </p:sp>
        <p:grpSp>
          <p:nvGrpSpPr>
            <p:cNvPr id="58" name="Group 57">
              <a:extLst>
                <a:ext uri="{FF2B5EF4-FFF2-40B4-BE49-F238E27FC236}">
                  <a16:creationId xmlns:a16="http://schemas.microsoft.com/office/drawing/2014/main" id="{C86E5B7C-8E7C-7C58-0F47-B4C2AE10571B}"/>
                </a:ext>
              </a:extLst>
            </p:cNvPr>
            <p:cNvGrpSpPr/>
            <p:nvPr/>
          </p:nvGrpSpPr>
          <p:grpSpPr>
            <a:xfrm>
              <a:off x="7123492" y="2370977"/>
              <a:ext cx="3482642" cy="2433238"/>
              <a:chOff x="8605129" y="1385997"/>
              <a:chExt cx="3482642" cy="2433238"/>
            </a:xfrm>
          </p:grpSpPr>
          <p:grpSp>
            <p:nvGrpSpPr>
              <p:cNvPr id="59" name="Group 58">
                <a:extLst>
                  <a:ext uri="{FF2B5EF4-FFF2-40B4-BE49-F238E27FC236}">
                    <a16:creationId xmlns:a16="http://schemas.microsoft.com/office/drawing/2014/main" id="{B460D5D6-ECC5-73D4-5081-F6EDB38FC0E4}"/>
                  </a:ext>
                </a:extLst>
              </p:cNvPr>
              <p:cNvGrpSpPr/>
              <p:nvPr/>
            </p:nvGrpSpPr>
            <p:grpSpPr>
              <a:xfrm>
                <a:off x="8605129" y="1385997"/>
                <a:ext cx="3482642" cy="753057"/>
                <a:chOff x="8611779" y="1582099"/>
                <a:chExt cx="3482642" cy="753057"/>
              </a:xfrm>
            </p:grpSpPr>
            <p:pic>
              <p:nvPicPr>
                <p:cNvPr id="63" name="Picture 62" descr="A black and white image of a word&#10;&#10;Description automatically generated">
                  <a:extLst>
                    <a:ext uri="{FF2B5EF4-FFF2-40B4-BE49-F238E27FC236}">
                      <a16:creationId xmlns:a16="http://schemas.microsoft.com/office/drawing/2014/main" id="{7C237690-3832-7189-3F55-3EB7EAC95A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1779" y="1824572"/>
                  <a:ext cx="3482642" cy="510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4" name="Rectangle 63">
                  <a:extLst>
                    <a:ext uri="{FF2B5EF4-FFF2-40B4-BE49-F238E27FC236}">
                      <a16:creationId xmlns:a16="http://schemas.microsoft.com/office/drawing/2014/main" id="{BD5108F0-E1BD-1925-A067-181ED56942EC}"/>
                    </a:ext>
                  </a:extLst>
                </p:cNvPr>
                <p:cNvSpPr/>
                <p:nvPr/>
              </p:nvSpPr>
              <p:spPr>
                <a:xfrm>
                  <a:off x="8611779" y="1582099"/>
                  <a:ext cx="1385307" cy="2424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BEFORE</a:t>
                  </a:r>
                  <a:endParaRPr lang="en-IN" dirty="0"/>
                </a:p>
              </p:txBody>
            </p:sp>
          </p:grpSp>
          <p:grpSp>
            <p:nvGrpSpPr>
              <p:cNvPr id="60" name="Group 59">
                <a:extLst>
                  <a:ext uri="{FF2B5EF4-FFF2-40B4-BE49-F238E27FC236}">
                    <a16:creationId xmlns:a16="http://schemas.microsoft.com/office/drawing/2014/main" id="{A7E1E04D-FB93-8633-4F73-176AA6CD7F39}"/>
                  </a:ext>
                </a:extLst>
              </p:cNvPr>
              <p:cNvGrpSpPr/>
              <p:nvPr/>
            </p:nvGrpSpPr>
            <p:grpSpPr>
              <a:xfrm>
                <a:off x="8605129" y="2123633"/>
                <a:ext cx="1887166" cy="1695602"/>
                <a:chOff x="8601661" y="2197289"/>
                <a:chExt cx="1887166" cy="1695602"/>
              </a:xfrm>
            </p:grpSpPr>
            <p:pic>
              <p:nvPicPr>
                <p:cNvPr id="61" name="Picture 60" descr="A screenshot of a computer&#10;&#10;Description automatically generated">
                  <a:extLst>
                    <a:ext uri="{FF2B5EF4-FFF2-40B4-BE49-F238E27FC236}">
                      <a16:creationId xmlns:a16="http://schemas.microsoft.com/office/drawing/2014/main" id="{AC10FE4D-52F4-B00A-A43E-D011841643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38386" y="2559275"/>
                  <a:ext cx="1813717" cy="1333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2" name="Rectangle 61">
                  <a:extLst>
                    <a:ext uri="{FF2B5EF4-FFF2-40B4-BE49-F238E27FC236}">
                      <a16:creationId xmlns:a16="http://schemas.microsoft.com/office/drawing/2014/main" id="{54E85FFA-E5D8-6AAB-B2D5-3131E831A601}"/>
                    </a:ext>
                  </a:extLst>
                </p:cNvPr>
                <p:cNvSpPr/>
                <p:nvPr/>
              </p:nvSpPr>
              <p:spPr>
                <a:xfrm>
                  <a:off x="8601661" y="2197289"/>
                  <a:ext cx="1887166" cy="3486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AFTER FLATEN</a:t>
                  </a:r>
                  <a:endParaRPr lang="en-IN" sz="1400" dirty="0"/>
                </a:p>
              </p:txBody>
            </p:sp>
          </p:grpSp>
        </p:grpSp>
        <p:pic>
          <p:nvPicPr>
            <p:cNvPr id="65" name="Picture 64">
              <a:extLst>
                <a:ext uri="{FF2B5EF4-FFF2-40B4-BE49-F238E27FC236}">
                  <a16:creationId xmlns:a16="http://schemas.microsoft.com/office/drawing/2014/main" id="{00808AA9-7D3F-E70E-FCC1-56F256BDA3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534" y="1158433"/>
              <a:ext cx="7872142" cy="782140"/>
            </a:xfrm>
            <a:prstGeom prst="rect">
              <a:avLst/>
            </a:prstGeom>
          </p:spPr>
        </p:pic>
        <p:pic>
          <p:nvPicPr>
            <p:cNvPr id="66" name="Picture 65" descr="A graph with colorful bars&#10;&#10;Description automatically generated">
              <a:extLst>
                <a:ext uri="{FF2B5EF4-FFF2-40B4-BE49-F238E27FC236}">
                  <a16:creationId xmlns:a16="http://schemas.microsoft.com/office/drawing/2014/main" id="{A395CDCA-034C-31CC-70CF-A41EB827F5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515" y="1888966"/>
              <a:ext cx="5874238" cy="4905576"/>
            </a:xfrm>
            <a:prstGeom prst="rect">
              <a:avLst/>
            </a:prstGeom>
          </p:spPr>
        </p:pic>
      </p:grpSp>
    </p:spTree>
    <p:extLst>
      <p:ext uri="{BB962C8B-B14F-4D97-AF65-F5344CB8AC3E}">
        <p14:creationId xmlns:p14="http://schemas.microsoft.com/office/powerpoint/2010/main" val="17214749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35155A68-3812-9C0B-412B-AACDDADE0E3B}"/>
              </a:ext>
            </a:extLst>
          </p:cNvPr>
          <p:cNvPicPr>
            <a:picLocks noChangeAspect="1"/>
          </p:cNvPicPr>
          <p:nvPr/>
        </p:nvPicPr>
        <p:blipFill rotWithShape="1">
          <a:blip r:embed="rId2"/>
          <a:srcRect t="6893" b="1810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1BEAE8E-14E8-A985-63BA-C36B56A6D786}"/>
              </a:ext>
            </a:extLst>
          </p:cNvPr>
          <p:cNvGrpSpPr/>
          <p:nvPr/>
        </p:nvGrpSpPr>
        <p:grpSpPr>
          <a:xfrm>
            <a:off x="44812" y="276450"/>
            <a:ext cx="5606958" cy="965200"/>
            <a:chOff x="142241" y="146532"/>
            <a:chExt cx="5606958" cy="965200"/>
          </a:xfrm>
        </p:grpSpPr>
        <p:sp>
          <p:nvSpPr>
            <p:cNvPr id="4" name="Rectangle: Rounded Corners 3">
              <a:extLst>
                <a:ext uri="{FF2B5EF4-FFF2-40B4-BE49-F238E27FC236}">
                  <a16:creationId xmlns:a16="http://schemas.microsoft.com/office/drawing/2014/main" id="{7454DC9F-9581-CF7B-8371-0B32109E8870}"/>
                </a:ext>
              </a:extLst>
            </p:cNvPr>
            <p:cNvSpPr/>
            <p:nvPr/>
          </p:nvSpPr>
          <p:spPr>
            <a:xfrm>
              <a:off x="142241" y="146532"/>
              <a:ext cx="5606958"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82662">
                <a:tabLst>
                  <a:tab pos="1978025" algn="l"/>
                </a:tabLst>
              </a:pPr>
              <a:r>
                <a:rPr lang="en-US" sz="1800" b="1" i="0" dirty="0">
                  <a:solidFill>
                    <a:schemeClr val="bg1"/>
                  </a:solidFill>
                  <a:effectLst/>
                  <a:latin typeface="Amasis MT Pro" panose="02040504050005020304" pitchFamily="18" charset="0"/>
                </a:rPr>
                <a:t>Display the movie categories where the revenue is greater than $961,000,000.</a:t>
              </a:r>
            </a:p>
          </p:txBody>
        </p:sp>
        <p:sp>
          <p:nvSpPr>
            <p:cNvPr id="6" name="Oval 5">
              <a:extLst>
                <a:ext uri="{FF2B5EF4-FFF2-40B4-BE49-F238E27FC236}">
                  <a16:creationId xmlns:a16="http://schemas.microsoft.com/office/drawing/2014/main" id="{69287A65-D367-5BBB-EDDD-D738B7560CE8}"/>
                </a:ext>
              </a:extLst>
            </p:cNvPr>
            <p:cNvSpPr/>
            <p:nvPr/>
          </p:nvSpPr>
          <p:spPr>
            <a:xfrm>
              <a:off x="209534" y="203964"/>
              <a:ext cx="100266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4</a:t>
              </a:r>
              <a:endParaRPr lang="en-IN" sz="4800" dirty="0"/>
            </a:p>
          </p:txBody>
        </p:sp>
      </p:grpSp>
      <p:sp>
        <p:nvSpPr>
          <p:cNvPr id="16" name="Rectangle: Rounded Corners 15">
            <a:extLst>
              <a:ext uri="{FF2B5EF4-FFF2-40B4-BE49-F238E27FC236}">
                <a16:creationId xmlns:a16="http://schemas.microsoft.com/office/drawing/2014/main" id="{02D28454-20E2-C70E-9769-952B20C39A2E}"/>
              </a:ext>
            </a:extLst>
          </p:cNvPr>
          <p:cNvSpPr/>
          <p:nvPr/>
        </p:nvSpPr>
        <p:spPr>
          <a:xfrm>
            <a:off x="431782" y="5296877"/>
            <a:ext cx="5219988" cy="9652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dirty="0"/>
              <a:t>Adventure Genre has generated the highest revenue </a:t>
            </a:r>
          </a:p>
          <a:p>
            <a:pPr marL="342900" indent="-342900">
              <a:buFont typeface="+mj-lt"/>
              <a:buAutoNum type="arabicPeriod"/>
            </a:pPr>
            <a:r>
              <a:rPr lang="en-US" sz="1400" dirty="0"/>
              <a:t>Documentary genre has generated the least revenue</a:t>
            </a:r>
            <a:endParaRPr lang="en-IN" sz="1400" dirty="0"/>
          </a:p>
        </p:txBody>
      </p:sp>
      <p:pic>
        <p:nvPicPr>
          <p:cNvPr id="7" name="Picture 6" descr="A graph with colorful bars&#10;&#10;Description automatically generated">
            <a:extLst>
              <a:ext uri="{FF2B5EF4-FFF2-40B4-BE49-F238E27FC236}">
                <a16:creationId xmlns:a16="http://schemas.microsoft.com/office/drawing/2014/main" id="{A151C287-0656-574D-58F2-7D6A24D62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171" y="1909193"/>
            <a:ext cx="4263209" cy="3387684"/>
          </a:xfrm>
          <a:prstGeom prst="rect">
            <a:avLst/>
          </a:prstGeom>
        </p:spPr>
      </p:pic>
      <p:grpSp>
        <p:nvGrpSpPr>
          <p:cNvPr id="18" name="Group 17">
            <a:extLst>
              <a:ext uri="{FF2B5EF4-FFF2-40B4-BE49-F238E27FC236}">
                <a16:creationId xmlns:a16="http://schemas.microsoft.com/office/drawing/2014/main" id="{C62037FB-B490-29F0-A101-F3483DF46281}"/>
              </a:ext>
            </a:extLst>
          </p:cNvPr>
          <p:cNvGrpSpPr/>
          <p:nvPr/>
        </p:nvGrpSpPr>
        <p:grpSpPr>
          <a:xfrm>
            <a:off x="6235279" y="310532"/>
            <a:ext cx="5607891" cy="965200"/>
            <a:chOff x="316872" y="135801"/>
            <a:chExt cx="5607891" cy="965200"/>
          </a:xfrm>
        </p:grpSpPr>
        <p:sp>
          <p:nvSpPr>
            <p:cNvPr id="24" name="Rectangle: Rounded Corners 23">
              <a:extLst>
                <a:ext uri="{FF2B5EF4-FFF2-40B4-BE49-F238E27FC236}">
                  <a16:creationId xmlns:a16="http://schemas.microsoft.com/office/drawing/2014/main" id="{DFF94B4E-7D47-23CB-D448-05865B28CEA1}"/>
                </a:ext>
              </a:extLst>
            </p:cNvPr>
            <p:cNvSpPr/>
            <p:nvPr/>
          </p:nvSpPr>
          <p:spPr>
            <a:xfrm>
              <a:off x="316872" y="135801"/>
              <a:ext cx="5607891"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84250"/>
              <a:r>
                <a:rPr lang="en-US" sz="1800" b="1" dirty="0">
                  <a:solidFill>
                    <a:schemeClr val="bg1"/>
                  </a:solidFill>
                  <a:latin typeface="Amasis MT Pro" panose="02040504050005020304" pitchFamily="18" charset="0"/>
                </a:rPr>
                <a:t>Remove the rows with value 0 from both the budget and revenue columns.</a:t>
              </a:r>
            </a:p>
          </p:txBody>
        </p:sp>
        <p:sp>
          <p:nvSpPr>
            <p:cNvPr id="30" name="Oval 29">
              <a:extLst>
                <a:ext uri="{FF2B5EF4-FFF2-40B4-BE49-F238E27FC236}">
                  <a16:creationId xmlns:a16="http://schemas.microsoft.com/office/drawing/2014/main" id="{48521541-5017-5202-FCF3-D78CBB78BD5B}"/>
                </a:ext>
              </a:extLst>
            </p:cNvPr>
            <p:cNvSpPr/>
            <p:nvPr/>
          </p:nvSpPr>
          <p:spPr>
            <a:xfrm>
              <a:off x="341084" y="169882"/>
              <a:ext cx="100266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5</a:t>
              </a:r>
              <a:endParaRPr lang="en-IN" sz="4800" dirty="0"/>
            </a:p>
          </p:txBody>
        </p:sp>
      </p:grpSp>
      <p:pic>
        <p:nvPicPr>
          <p:cNvPr id="34" name="Picture 33" descr="A screenshot of a computer&#10;&#10;Description automatically generated">
            <a:extLst>
              <a:ext uri="{FF2B5EF4-FFF2-40B4-BE49-F238E27FC236}">
                <a16:creationId xmlns:a16="http://schemas.microsoft.com/office/drawing/2014/main" id="{8360C4EC-B9C0-8C6B-E051-ED36724611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477" y="1909193"/>
            <a:ext cx="3292125" cy="754445"/>
          </a:xfrm>
          <a:prstGeom prst="rect">
            <a:avLst/>
          </a:prstGeom>
        </p:spPr>
      </p:pic>
      <p:sp>
        <p:nvSpPr>
          <p:cNvPr id="36" name="Rectangle: Rounded Corners 35">
            <a:extLst>
              <a:ext uri="{FF2B5EF4-FFF2-40B4-BE49-F238E27FC236}">
                <a16:creationId xmlns:a16="http://schemas.microsoft.com/office/drawing/2014/main" id="{9F9A38D7-4CE3-14EC-4230-E5AD54594963}"/>
              </a:ext>
            </a:extLst>
          </p:cNvPr>
          <p:cNvSpPr/>
          <p:nvPr/>
        </p:nvSpPr>
        <p:spPr>
          <a:xfrm>
            <a:off x="6197233" y="5167175"/>
            <a:ext cx="5219988" cy="9652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dirty="0"/>
              <a:t>The revenue 0 and budget 0 movies were dropped</a:t>
            </a:r>
            <a:endParaRPr lang="en-IN" sz="1400" dirty="0"/>
          </a:p>
        </p:txBody>
      </p:sp>
    </p:spTree>
    <p:extLst>
      <p:ext uri="{BB962C8B-B14F-4D97-AF65-F5344CB8AC3E}">
        <p14:creationId xmlns:p14="http://schemas.microsoft.com/office/powerpoint/2010/main" val="347984681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35155A68-3812-9C0B-412B-AACDDADE0E3B}"/>
              </a:ext>
            </a:extLst>
          </p:cNvPr>
          <p:cNvPicPr>
            <a:picLocks noChangeAspect="1"/>
          </p:cNvPicPr>
          <p:nvPr/>
        </p:nvPicPr>
        <p:blipFill rotWithShape="1">
          <a:blip r:embed="rId2"/>
          <a:srcRect t="6893" b="1810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43965B-2364-938D-3768-3E2651C672C4}"/>
              </a:ext>
            </a:extLst>
          </p:cNvPr>
          <p:cNvSpPr>
            <a:spLocks noGrp="1"/>
          </p:cNvSpPr>
          <p:nvPr>
            <p:ph type="title"/>
          </p:nvPr>
        </p:nvSpPr>
        <p:spPr>
          <a:xfrm>
            <a:off x="1233903" y="417005"/>
            <a:ext cx="9435181" cy="470956"/>
          </a:xfrm>
        </p:spPr>
        <p:txBody>
          <a:bodyPr vert="horz" lIns="109728" tIns="109728" rIns="109728" bIns="91440" rtlCol="0" anchor="b">
            <a:normAutofit/>
          </a:bodyPr>
          <a:lstStyle/>
          <a:p>
            <a:pPr marL="342900" indent="-342900">
              <a:buFont typeface="+mj-lt"/>
              <a:buAutoNum type="arabicPeriod"/>
              <a:tabLst>
                <a:tab pos="1978025" algn="l"/>
              </a:tabLst>
            </a:pPr>
            <a:r>
              <a:rPr lang="en-US" sz="1400" b="1" i="0" dirty="0">
                <a:solidFill>
                  <a:schemeClr val="bg1"/>
                </a:solidFill>
                <a:effectLst/>
                <a:latin typeface="Amasis MT Pro" panose="02040504050005020304" pitchFamily="18" charset="0"/>
              </a:rPr>
              <a:t>Identify the columns that have null values and perform the null value treatment.</a:t>
            </a:r>
            <a:endParaRPr lang="en-US" sz="1400" b="1" dirty="0">
              <a:solidFill>
                <a:schemeClr val="bg1"/>
              </a:solidFill>
              <a:latin typeface="Amasis MT Pro" panose="02040504050005020304" pitchFamily="18" charset="0"/>
            </a:endParaRPr>
          </a:p>
        </p:txBody>
      </p:sp>
      <p:grpSp>
        <p:nvGrpSpPr>
          <p:cNvPr id="20" name="Group 19">
            <a:extLst>
              <a:ext uri="{FF2B5EF4-FFF2-40B4-BE49-F238E27FC236}">
                <a16:creationId xmlns:a16="http://schemas.microsoft.com/office/drawing/2014/main" id="{01BEAE8E-14E8-A985-63BA-C36B56A6D786}"/>
              </a:ext>
            </a:extLst>
          </p:cNvPr>
          <p:cNvGrpSpPr/>
          <p:nvPr/>
        </p:nvGrpSpPr>
        <p:grpSpPr>
          <a:xfrm>
            <a:off x="142240" y="-19807"/>
            <a:ext cx="11125599" cy="965200"/>
            <a:chOff x="142240" y="146532"/>
            <a:chExt cx="11125599" cy="965200"/>
          </a:xfrm>
        </p:grpSpPr>
        <p:sp>
          <p:nvSpPr>
            <p:cNvPr id="4" name="Rectangle: Rounded Corners 3">
              <a:extLst>
                <a:ext uri="{FF2B5EF4-FFF2-40B4-BE49-F238E27FC236}">
                  <a16:creationId xmlns:a16="http://schemas.microsoft.com/office/drawing/2014/main" id="{7454DC9F-9581-CF7B-8371-0B32109E8870}"/>
                </a:ext>
              </a:extLst>
            </p:cNvPr>
            <p:cNvSpPr/>
            <p:nvPr/>
          </p:nvSpPr>
          <p:spPr>
            <a:xfrm>
              <a:off x="142240" y="146532"/>
              <a:ext cx="11125599"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82663"/>
              <a:r>
                <a:rPr lang="en-US" sz="1800" b="1" dirty="0">
                  <a:solidFill>
                    <a:schemeClr val="bg1"/>
                  </a:solidFill>
                  <a:latin typeface="Amasis MT Pro" panose="02040504050005020304" pitchFamily="18" charset="0"/>
                </a:rPr>
                <a:t>List the top 10 movies with the highest revenues and the top 10 movies with the least budget. </a:t>
              </a:r>
            </a:p>
          </p:txBody>
        </p:sp>
        <p:sp>
          <p:nvSpPr>
            <p:cNvPr id="6" name="Oval 5">
              <a:extLst>
                <a:ext uri="{FF2B5EF4-FFF2-40B4-BE49-F238E27FC236}">
                  <a16:creationId xmlns:a16="http://schemas.microsoft.com/office/drawing/2014/main" id="{69287A65-D367-5BBB-EDDD-D738B7560CE8}"/>
                </a:ext>
              </a:extLst>
            </p:cNvPr>
            <p:cNvSpPr/>
            <p:nvPr/>
          </p:nvSpPr>
          <p:spPr>
            <a:xfrm>
              <a:off x="209534" y="203964"/>
              <a:ext cx="100266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6</a:t>
              </a:r>
              <a:endParaRPr lang="en-IN" sz="4800" dirty="0"/>
            </a:p>
          </p:txBody>
        </p:sp>
      </p:grpSp>
      <p:grpSp>
        <p:nvGrpSpPr>
          <p:cNvPr id="37" name="Group 36">
            <a:extLst>
              <a:ext uri="{FF2B5EF4-FFF2-40B4-BE49-F238E27FC236}">
                <a16:creationId xmlns:a16="http://schemas.microsoft.com/office/drawing/2014/main" id="{B6AC0FE7-365D-5618-790A-3E6238ACC92A}"/>
              </a:ext>
            </a:extLst>
          </p:cNvPr>
          <p:cNvGrpSpPr/>
          <p:nvPr/>
        </p:nvGrpSpPr>
        <p:grpSpPr>
          <a:xfrm>
            <a:off x="449152" y="1000849"/>
            <a:ext cx="3574189" cy="3045198"/>
            <a:chOff x="171940" y="1226399"/>
            <a:chExt cx="5657910" cy="4999302"/>
          </a:xfrm>
        </p:grpSpPr>
        <p:pic>
          <p:nvPicPr>
            <p:cNvPr id="32" name="Picture 31" descr="A screen shot of a movie&#10;&#10;Description automatically generated">
              <a:extLst>
                <a:ext uri="{FF2B5EF4-FFF2-40B4-BE49-F238E27FC236}">
                  <a16:creationId xmlns:a16="http://schemas.microsoft.com/office/drawing/2014/main" id="{19DBB6D5-2AB7-6E8A-516C-CEADAE297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40" y="1566026"/>
              <a:ext cx="5657910" cy="4659675"/>
            </a:xfrm>
            <a:prstGeom prst="rect">
              <a:avLst/>
            </a:prstGeom>
          </p:spPr>
        </p:pic>
        <p:sp>
          <p:nvSpPr>
            <p:cNvPr id="34" name="Rectangle 33">
              <a:extLst>
                <a:ext uri="{FF2B5EF4-FFF2-40B4-BE49-F238E27FC236}">
                  <a16:creationId xmlns:a16="http://schemas.microsoft.com/office/drawing/2014/main" id="{FB43EE56-AB8C-F619-2176-5F0E66CDD9B1}"/>
                </a:ext>
              </a:extLst>
            </p:cNvPr>
            <p:cNvSpPr/>
            <p:nvPr/>
          </p:nvSpPr>
          <p:spPr>
            <a:xfrm>
              <a:off x="928353" y="1226399"/>
              <a:ext cx="3702346" cy="369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Highest revenue</a:t>
              </a:r>
              <a:endParaRPr lang="en-IN" dirty="0"/>
            </a:p>
          </p:txBody>
        </p:sp>
      </p:grpSp>
      <p:grpSp>
        <p:nvGrpSpPr>
          <p:cNvPr id="38" name="Group 37">
            <a:extLst>
              <a:ext uri="{FF2B5EF4-FFF2-40B4-BE49-F238E27FC236}">
                <a16:creationId xmlns:a16="http://schemas.microsoft.com/office/drawing/2014/main" id="{766C05E4-66E7-EE77-6257-0C61808622C0}"/>
              </a:ext>
            </a:extLst>
          </p:cNvPr>
          <p:cNvGrpSpPr/>
          <p:nvPr/>
        </p:nvGrpSpPr>
        <p:grpSpPr>
          <a:xfrm>
            <a:off x="586125" y="4068395"/>
            <a:ext cx="3674988" cy="2734149"/>
            <a:chOff x="6096000" y="1186446"/>
            <a:chExt cx="5932092" cy="5152475"/>
          </a:xfrm>
        </p:grpSpPr>
        <p:pic>
          <p:nvPicPr>
            <p:cNvPr id="24" name="Picture 23" descr="A screenshot of a computer&#10;&#10;Description automatically generated">
              <a:extLst>
                <a:ext uri="{FF2B5EF4-FFF2-40B4-BE49-F238E27FC236}">
                  <a16:creationId xmlns:a16="http://schemas.microsoft.com/office/drawing/2014/main" id="{5D7E6F6E-BCFD-D733-DFD5-AF9335E40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66026"/>
              <a:ext cx="5932092" cy="4772895"/>
            </a:xfrm>
            <a:prstGeom prst="rect">
              <a:avLst/>
            </a:prstGeom>
          </p:spPr>
        </p:pic>
        <p:sp>
          <p:nvSpPr>
            <p:cNvPr id="36" name="Rectangle 35">
              <a:extLst>
                <a:ext uri="{FF2B5EF4-FFF2-40B4-BE49-F238E27FC236}">
                  <a16:creationId xmlns:a16="http://schemas.microsoft.com/office/drawing/2014/main" id="{21B3A85D-4AA2-72AB-16D2-200D526FADCE}"/>
                </a:ext>
              </a:extLst>
            </p:cNvPr>
            <p:cNvSpPr/>
            <p:nvPr/>
          </p:nvSpPr>
          <p:spPr>
            <a:xfrm>
              <a:off x="7114245" y="1186446"/>
              <a:ext cx="3702346" cy="369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Least revenue</a:t>
              </a:r>
              <a:endParaRPr lang="en-IN" dirty="0"/>
            </a:p>
          </p:txBody>
        </p:sp>
      </p:grpSp>
      <p:pic>
        <p:nvPicPr>
          <p:cNvPr id="1026" name="Picture 2">
            <a:extLst>
              <a:ext uri="{FF2B5EF4-FFF2-40B4-BE49-F238E27FC236}">
                <a16:creationId xmlns:a16="http://schemas.microsoft.com/office/drawing/2014/main" id="{D81D676B-8DC2-B1C9-DE7F-BB6738AF6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9149" y="1265751"/>
            <a:ext cx="4711873" cy="543822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Rounded Corners 40">
            <a:extLst>
              <a:ext uri="{FF2B5EF4-FFF2-40B4-BE49-F238E27FC236}">
                <a16:creationId xmlns:a16="http://schemas.microsoft.com/office/drawing/2014/main" id="{92308A74-ED50-FA23-D8C6-2E43666F3811}"/>
              </a:ext>
            </a:extLst>
          </p:cNvPr>
          <p:cNvSpPr/>
          <p:nvPr/>
        </p:nvSpPr>
        <p:spPr>
          <a:xfrm>
            <a:off x="9395880" y="1356332"/>
            <a:ext cx="2796100" cy="18834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Pirates of the Caribbean </a:t>
            </a:r>
          </a:p>
          <a:p>
            <a:r>
              <a:rPr lang="en-US" dirty="0"/>
              <a:t>is the movie with the highest budget</a:t>
            </a:r>
            <a:endParaRPr lang="en-IN" dirty="0"/>
          </a:p>
        </p:txBody>
      </p:sp>
      <p:sp>
        <p:nvSpPr>
          <p:cNvPr id="42" name="Rectangle: Rounded Corners 41">
            <a:extLst>
              <a:ext uri="{FF2B5EF4-FFF2-40B4-BE49-F238E27FC236}">
                <a16:creationId xmlns:a16="http://schemas.microsoft.com/office/drawing/2014/main" id="{65AAA091-CCB6-CA5B-F3B5-94165FAAC2AB}"/>
              </a:ext>
            </a:extLst>
          </p:cNvPr>
          <p:cNvSpPr/>
          <p:nvPr/>
        </p:nvSpPr>
        <p:spPr>
          <a:xfrm>
            <a:off x="9353460" y="4311238"/>
            <a:ext cx="2796100" cy="18834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Modern Times</a:t>
            </a:r>
          </a:p>
          <a:p>
            <a:r>
              <a:rPr lang="en-US" dirty="0"/>
              <a:t>is the movie with the lowest budget</a:t>
            </a:r>
            <a:endParaRPr lang="en-IN" dirty="0"/>
          </a:p>
        </p:txBody>
      </p:sp>
    </p:spTree>
    <p:extLst>
      <p:ext uri="{BB962C8B-B14F-4D97-AF65-F5344CB8AC3E}">
        <p14:creationId xmlns:p14="http://schemas.microsoft.com/office/powerpoint/2010/main" val="99750574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35155A68-3812-9C0B-412B-AACDDADE0E3B}"/>
              </a:ext>
            </a:extLst>
          </p:cNvPr>
          <p:cNvPicPr>
            <a:picLocks noChangeAspect="1"/>
          </p:cNvPicPr>
          <p:nvPr/>
        </p:nvPicPr>
        <p:blipFill rotWithShape="1">
          <a:blip r:embed="rId2"/>
          <a:srcRect t="6893" b="1810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1BEAE8E-14E8-A985-63BA-C36B56A6D786}"/>
              </a:ext>
            </a:extLst>
          </p:cNvPr>
          <p:cNvGrpSpPr/>
          <p:nvPr/>
        </p:nvGrpSpPr>
        <p:grpSpPr>
          <a:xfrm>
            <a:off x="44812" y="276450"/>
            <a:ext cx="5606958" cy="965200"/>
            <a:chOff x="142241" y="146532"/>
            <a:chExt cx="5606958" cy="965200"/>
          </a:xfrm>
        </p:grpSpPr>
        <p:sp>
          <p:nvSpPr>
            <p:cNvPr id="4" name="Rectangle: Rounded Corners 3">
              <a:extLst>
                <a:ext uri="{FF2B5EF4-FFF2-40B4-BE49-F238E27FC236}">
                  <a16:creationId xmlns:a16="http://schemas.microsoft.com/office/drawing/2014/main" id="{7454DC9F-9581-CF7B-8371-0B32109E8870}"/>
                </a:ext>
              </a:extLst>
            </p:cNvPr>
            <p:cNvSpPr/>
            <p:nvPr/>
          </p:nvSpPr>
          <p:spPr>
            <a:xfrm>
              <a:off x="142241" y="146532"/>
              <a:ext cx="5606958"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79500">
                <a:tabLst>
                  <a:tab pos="1978025" algn="l"/>
                </a:tabLst>
              </a:pPr>
              <a:r>
                <a:rPr lang="en-US" sz="1800" b="1" dirty="0">
                  <a:solidFill>
                    <a:schemeClr val="bg1"/>
                  </a:solidFill>
                  <a:latin typeface="Amasis MT Pro" panose="02040504050005020304" pitchFamily="18" charset="0"/>
                </a:rPr>
                <a:t>How are popularities of movies related with the movie budgets?</a:t>
              </a:r>
              <a:endParaRPr lang="en-IN" sz="1800" b="1" dirty="0">
                <a:solidFill>
                  <a:schemeClr val="bg1"/>
                </a:solidFill>
                <a:latin typeface="Amasis MT Pro" panose="02040504050005020304" pitchFamily="18" charset="0"/>
              </a:endParaRPr>
            </a:p>
          </p:txBody>
        </p:sp>
        <p:sp>
          <p:nvSpPr>
            <p:cNvPr id="6" name="Oval 5">
              <a:extLst>
                <a:ext uri="{FF2B5EF4-FFF2-40B4-BE49-F238E27FC236}">
                  <a16:creationId xmlns:a16="http://schemas.microsoft.com/office/drawing/2014/main" id="{69287A65-D367-5BBB-EDDD-D738B7560CE8}"/>
                </a:ext>
              </a:extLst>
            </p:cNvPr>
            <p:cNvSpPr/>
            <p:nvPr/>
          </p:nvSpPr>
          <p:spPr>
            <a:xfrm>
              <a:off x="209534" y="203964"/>
              <a:ext cx="100266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7</a:t>
              </a:r>
              <a:endParaRPr lang="en-IN" sz="4800" dirty="0"/>
            </a:p>
          </p:txBody>
        </p:sp>
      </p:grpSp>
      <p:sp>
        <p:nvSpPr>
          <p:cNvPr id="16" name="Rectangle: Rounded Corners 15">
            <a:extLst>
              <a:ext uri="{FF2B5EF4-FFF2-40B4-BE49-F238E27FC236}">
                <a16:creationId xmlns:a16="http://schemas.microsoft.com/office/drawing/2014/main" id="{02D28454-20E2-C70E-9769-952B20C39A2E}"/>
              </a:ext>
            </a:extLst>
          </p:cNvPr>
          <p:cNvSpPr/>
          <p:nvPr/>
        </p:nvSpPr>
        <p:spPr>
          <a:xfrm>
            <a:off x="431782" y="5296877"/>
            <a:ext cx="5219988" cy="1227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dirty="0"/>
              <a:t>There is no correlation between the budget and popularity</a:t>
            </a:r>
          </a:p>
          <a:p>
            <a:pPr marL="342900" indent="-342900">
              <a:buFont typeface="+mj-lt"/>
              <a:buAutoNum type="arabicPeriod"/>
            </a:pPr>
            <a:r>
              <a:rPr lang="en-US" sz="1400" dirty="0"/>
              <a:t>Most of the movies are made in the budget between $ 0 to $ 20000000</a:t>
            </a:r>
            <a:endParaRPr lang="en-IN" sz="1400" dirty="0"/>
          </a:p>
        </p:txBody>
      </p:sp>
      <p:grpSp>
        <p:nvGrpSpPr>
          <p:cNvPr id="18" name="Group 17">
            <a:extLst>
              <a:ext uri="{FF2B5EF4-FFF2-40B4-BE49-F238E27FC236}">
                <a16:creationId xmlns:a16="http://schemas.microsoft.com/office/drawing/2014/main" id="{C62037FB-B490-29F0-A101-F3483DF46281}"/>
              </a:ext>
            </a:extLst>
          </p:cNvPr>
          <p:cNvGrpSpPr/>
          <p:nvPr/>
        </p:nvGrpSpPr>
        <p:grpSpPr>
          <a:xfrm>
            <a:off x="6235279" y="310532"/>
            <a:ext cx="5607891" cy="965200"/>
            <a:chOff x="316872" y="135801"/>
            <a:chExt cx="5607891" cy="965200"/>
          </a:xfrm>
        </p:grpSpPr>
        <p:sp>
          <p:nvSpPr>
            <p:cNvPr id="24" name="Rectangle: Rounded Corners 23">
              <a:extLst>
                <a:ext uri="{FF2B5EF4-FFF2-40B4-BE49-F238E27FC236}">
                  <a16:creationId xmlns:a16="http://schemas.microsoft.com/office/drawing/2014/main" id="{DFF94B4E-7D47-23CB-D448-05865B28CEA1}"/>
                </a:ext>
              </a:extLst>
            </p:cNvPr>
            <p:cNvSpPr/>
            <p:nvPr/>
          </p:nvSpPr>
          <p:spPr>
            <a:xfrm>
              <a:off x="316872" y="135801"/>
              <a:ext cx="5607891" cy="96520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95350">
                <a:tabLst>
                  <a:tab pos="1978025" algn="l"/>
                </a:tabLst>
              </a:pPr>
              <a:r>
                <a:rPr lang="en-US" sz="1800" b="1" dirty="0">
                  <a:solidFill>
                    <a:schemeClr val="bg1"/>
                  </a:solidFill>
                  <a:latin typeface="Amasis MT Pro" panose="02040504050005020304" pitchFamily="18" charset="0"/>
                </a:rPr>
                <a:t>Display the names of all production companies along with the number of times they appear in the dataset.</a:t>
              </a:r>
            </a:p>
          </p:txBody>
        </p:sp>
        <p:sp>
          <p:nvSpPr>
            <p:cNvPr id="30" name="Oval 29">
              <a:extLst>
                <a:ext uri="{FF2B5EF4-FFF2-40B4-BE49-F238E27FC236}">
                  <a16:creationId xmlns:a16="http://schemas.microsoft.com/office/drawing/2014/main" id="{48521541-5017-5202-FCF3-D78CBB78BD5B}"/>
                </a:ext>
              </a:extLst>
            </p:cNvPr>
            <p:cNvSpPr/>
            <p:nvPr/>
          </p:nvSpPr>
          <p:spPr>
            <a:xfrm>
              <a:off x="341084" y="169882"/>
              <a:ext cx="1002662" cy="897037"/>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dirty="0"/>
                <a:t>8</a:t>
              </a:r>
              <a:endParaRPr lang="en-IN" sz="4800" dirty="0"/>
            </a:p>
          </p:txBody>
        </p:sp>
      </p:grpSp>
      <p:sp>
        <p:nvSpPr>
          <p:cNvPr id="36" name="Rectangle: Rounded Corners 35">
            <a:extLst>
              <a:ext uri="{FF2B5EF4-FFF2-40B4-BE49-F238E27FC236}">
                <a16:creationId xmlns:a16="http://schemas.microsoft.com/office/drawing/2014/main" id="{9F9A38D7-4CE3-14EC-4230-E5AD54594963}"/>
              </a:ext>
            </a:extLst>
          </p:cNvPr>
          <p:cNvSpPr/>
          <p:nvPr/>
        </p:nvSpPr>
        <p:spPr>
          <a:xfrm>
            <a:off x="6197233" y="5167175"/>
            <a:ext cx="5219988" cy="9652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dirty="0"/>
              <a:t>There are total 3571 movie production companies</a:t>
            </a:r>
          </a:p>
          <a:p>
            <a:pPr marL="342900" indent="-342900">
              <a:buFont typeface="+mj-lt"/>
              <a:buAutoNum type="arabicPeriod"/>
            </a:pPr>
            <a:r>
              <a:rPr lang="en-US" sz="1400" dirty="0"/>
              <a:t>Warner Bros. has produced 280 movies which is the highest in the dataset</a:t>
            </a:r>
            <a:endParaRPr lang="en-IN" sz="1400" dirty="0"/>
          </a:p>
        </p:txBody>
      </p:sp>
      <p:pic>
        <p:nvPicPr>
          <p:cNvPr id="2050" name="Picture 2">
            <a:extLst>
              <a:ext uri="{FF2B5EF4-FFF2-40B4-BE49-F238E27FC236}">
                <a16:creationId xmlns:a16="http://schemas.microsoft.com/office/drawing/2014/main" id="{B7F0CB7D-AD10-2101-407A-ACFECE65A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36" y="1566517"/>
            <a:ext cx="4696943" cy="37262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934EC725-C155-2069-14F4-26AF7D5DF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2354"/>
            <a:ext cx="5646909" cy="3429841"/>
          </a:xfrm>
          <a:prstGeom prst="rect">
            <a:avLst/>
          </a:prstGeom>
        </p:spPr>
      </p:pic>
    </p:spTree>
    <p:extLst>
      <p:ext uri="{BB962C8B-B14F-4D97-AF65-F5344CB8AC3E}">
        <p14:creationId xmlns:p14="http://schemas.microsoft.com/office/powerpoint/2010/main" val="2344142043"/>
      </p:ext>
    </p:extLst>
  </p:cSld>
  <p:clrMapOvr>
    <a:masterClrMapping/>
  </p:clrMapOvr>
  <p:transition spd="slow">
    <p:push dir="u"/>
  </p:transition>
</p:sld>
</file>

<file path=ppt/theme/theme1.xml><?xml version="1.0" encoding="utf-8"?>
<a:theme xmlns:a="http://schemas.openxmlformats.org/drawingml/2006/main" name="SketchLinesVTI">
  <a:themeElements>
    <a:clrScheme name="AnalogousFromDarkSeedLeftStep">
      <a:dk1>
        <a:srgbClr val="000000"/>
      </a:dk1>
      <a:lt1>
        <a:srgbClr val="FFFFFF"/>
      </a:lt1>
      <a:dk2>
        <a:srgbClr val="261A2E"/>
      </a:dk2>
      <a:lt2>
        <a:srgbClr val="F0F3F2"/>
      </a:lt2>
      <a:accent1>
        <a:srgbClr val="E42C8B"/>
      </a:accent1>
      <a:accent2>
        <a:srgbClr val="D21AC5"/>
      </a:accent2>
      <a:accent3>
        <a:srgbClr val="A42CE4"/>
      </a:accent3>
      <a:accent4>
        <a:srgbClr val="5028D5"/>
      </a:accent4>
      <a:accent5>
        <a:srgbClr val="2C4DE4"/>
      </a:accent5>
      <a:accent6>
        <a:srgbClr val="1A88D2"/>
      </a:accent6>
      <a:hlink>
        <a:srgbClr val="3F41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5B1A0A6C7AF54C96463232137BBE41" ma:contentTypeVersion="3" ma:contentTypeDescription="Create a new document." ma:contentTypeScope="" ma:versionID="434b4f7f1dc1f62269acd15740a96f6f">
  <xsd:schema xmlns:xsd="http://www.w3.org/2001/XMLSchema" xmlns:xs="http://www.w3.org/2001/XMLSchema" xmlns:p="http://schemas.microsoft.com/office/2006/metadata/properties" xmlns:ns3="09e18673-e588-4af3-8f64-16d86ad68340" targetNamespace="http://schemas.microsoft.com/office/2006/metadata/properties" ma:root="true" ma:fieldsID="9259f1dd7ff445acf8cb4162b8aac55d" ns3:_="">
    <xsd:import namespace="09e18673-e588-4af3-8f64-16d86ad68340"/>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e18673-e588-4af3-8f64-16d86ad683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022165-211D-4051-B1AB-7D8229DCF5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e18673-e588-4af3-8f64-16d86ad683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32206D-D6A2-47BF-B9EA-EEDA14140DE1}">
  <ds:schemaRefs>
    <ds:schemaRef ds:uri="http://schemas.microsoft.com/office/infopath/2007/PartnerControls"/>
    <ds:schemaRef ds:uri="http://schemas.microsoft.com/office/2006/documentManagement/types"/>
    <ds:schemaRef ds:uri="http://www.w3.org/XML/1998/namespace"/>
    <ds:schemaRef ds:uri="09e18673-e588-4af3-8f64-16d86ad68340"/>
    <ds:schemaRef ds:uri="http://schemas.openxmlformats.org/package/2006/metadata/core-properties"/>
    <ds:schemaRef ds:uri="http://schemas.microsoft.com/office/2006/metadata/properties"/>
    <ds:schemaRef ds:uri="http://purl.org/dc/terms/"/>
    <ds:schemaRef ds:uri="http://purl.org/dc/dcmitype/"/>
    <ds:schemaRef ds:uri="http://purl.org/dc/elements/1.1/"/>
  </ds:schemaRefs>
</ds:datastoreItem>
</file>

<file path=customXml/itemProps3.xml><?xml version="1.0" encoding="utf-8"?>
<ds:datastoreItem xmlns:ds="http://schemas.openxmlformats.org/officeDocument/2006/customXml" ds:itemID="{FF7D01F9-996D-4F7E-9EB7-F7E2C8454B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TotalTime>
  <Words>749</Words>
  <Application>Microsoft Office PowerPoint</Application>
  <PresentationFormat>Widescreen</PresentationFormat>
  <Paragraphs>97</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Meiryo</vt:lpstr>
      <vt:lpstr>Amasis MT Pro</vt:lpstr>
      <vt:lpstr>Arial</vt:lpstr>
      <vt:lpstr>Calibri</vt:lpstr>
      <vt:lpstr>Corbel</vt:lpstr>
      <vt:lpstr>SketchLinesVTI</vt:lpstr>
      <vt:lpstr>TMDB Movie Data Analysis</vt:lpstr>
      <vt:lpstr>CONTENTS</vt:lpstr>
      <vt:lpstr>INTRO &amp; OBJECTIVE</vt:lpstr>
      <vt:lpstr>BUSINESS OBJECTIVE</vt:lpstr>
      <vt:lpstr>Data Preprocessing</vt:lpstr>
      <vt:lpstr>Load the movie dataset in the Python notebook.  Display the numbers of rows and columns in the dataset. Display the titles and genres of the first 50 movies from the dataset. </vt:lpstr>
      <vt:lpstr>PowerPoint Presentation</vt:lpstr>
      <vt:lpstr>Identify the columns that have null values and perform the null value treatment.</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TMDB Movie Data Analysis</dc:title>
  <dc:creator>Harsh Kumar</dc:creator>
  <cp:lastModifiedBy>Harsh Kumar</cp:lastModifiedBy>
  <cp:revision>2</cp:revision>
  <dcterms:created xsi:type="dcterms:W3CDTF">2023-11-26T08:29:10Z</dcterms:created>
  <dcterms:modified xsi:type="dcterms:W3CDTF">2023-11-30T07:59:53Z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2023-11-26T10:52:49Z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0d0882ae-9883-4b2d-bbe9-0dde6a02dc94</vt:lpwstr>
  </property>
  <property fmtid="{D5CDD505-2E9C-101B-9397-08002B2CF9AE}" pid="7" name="MSIP_Label_defa4170-0d19-0005-0004-bc88714345d2_ActionId">
    <vt:lpwstr>25ce0943-f799-4378-b3d1-0d596ca03f3e</vt:lpwstr>
  </property>
  <property fmtid="{D5CDD505-2E9C-101B-9397-08002B2CF9AE}" pid="8" name="MSIP_Label_defa4170-0d19-0005-0004-bc88714345d2_ContentBits">
    <vt:lpwstr>0</vt:lpwstr>
  </property>
  <property fmtid="{D5CDD505-2E9C-101B-9397-08002B2CF9AE}" pid="9" name="ContentTypeId">
    <vt:lpwstr>0x010100A85B1A0A6C7AF54C96463232137BBE41</vt:lpwstr>
  </property>
</Properties>
</file>